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696" r:id="rId3"/>
    <p:sldMasterId id="2147483708" r:id="rId4"/>
    <p:sldMasterId id="2147483716" r:id="rId5"/>
    <p:sldMasterId id="2147483722" r:id="rId6"/>
    <p:sldMasterId id="2147483734" r:id="rId7"/>
  </p:sldMasterIdLst>
  <p:notesMasterIdLst>
    <p:notesMasterId r:id="rId44"/>
  </p:notesMasterIdLst>
  <p:sldIdLst>
    <p:sldId id="279" r:id="rId8"/>
    <p:sldId id="393" r:id="rId9"/>
    <p:sldId id="358" r:id="rId10"/>
    <p:sldId id="415" r:id="rId11"/>
    <p:sldId id="394" r:id="rId12"/>
    <p:sldId id="401" r:id="rId13"/>
    <p:sldId id="422" r:id="rId14"/>
    <p:sldId id="399" r:id="rId15"/>
    <p:sldId id="414" r:id="rId16"/>
    <p:sldId id="395" r:id="rId17"/>
    <p:sldId id="402" r:id="rId18"/>
    <p:sldId id="423" r:id="rId19"/>
    <p:sldId id="400" r:id="rId20"/>
    <p:sldId id="416" r:id="rId21"/>
    <p:sldId id="396" r:id="rId22"/>
    <p:sldId id="403" r:id="rId23"/>
    <p:sldId id="424" r:id="rId24"/>
    <p:sldId id="404" r:id="rId25"/>
    <p:sldId id="397" r:id="rId26"/>
    <p:sldId id="417" r:id="rId27"/>
    <p:sldId id="431" r:id="rId28"/>
    <p:sldId id="405" r:id="rId29"/>
    <p:sldId id="420" r:id="rId30"/>
    <p:sldId id="398" r:id="rId31"/>
    <p:sldId id="418" r:id="rId32"/>
    <p:sldId id="419" r:id="rId33"/>
    <p:sldId id="391" r:id="rId34"/>
    <p:sldId id="421" r:id="rId35"/>
    <p:sldId id="425" r:id="rId36"/>
    <p:sldId id="426" r:id="rId37"/>
    <p:sldId id="427" r:id="rId38"/>
    <p:sldId id="429" r:id="rId39"/>
    <p:sldId id="428" r:id="rId40"/>
    <p:sldId id="375" r:id="rId41"/>
    <p:sldId id="430" r:id="rId42"/>
    <p:sldId id="359" r:id="rId43"/>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a Andrea Astorga Parra" initials="CAAP" lastIdx="1" clrIdx="0">
    <p:extLst>
      <p:ext uri="{19B8F6BF-5375-455C-9EA6-DF929625EA0E}">
        <p15:presenceInfo xmlns:p15="http://schemas.microsoft.com/office/powerpoint/2012/main" userId="S-1-5-21-3817787726-4103458866-2903945651-63070" providerId="AD"/>
      </p:ext>
    </p:extLst>
  </p:cmAuthor>
  <p:cmAuthor id="2" name="lilian perez" initials="lp" lastIdx="3" clrIdx="1">
    <p:extLst>
      <p:ext uri="{19B8F6BF-5375-455C-9EA6-DF929625EA0E}">
        <p15:presenceInfo xmlns:p15="http://schemas.microsoft.com/office/powerpoint/2012/main" userId="14934e22f25064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220" autoAdjust="0"/>
  </p:normalViewPr>
  <p:slideViewPr>
    <p:cSldViewPr snapToGrid="0">
      <p:cViewPr varScale="1">
        <p:scale>
          <a:sx n="116" d="100"/>
          <a:sy n="116" d="100"/>
        </p:scale>
        <p:origin x="102"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691B2-0426-D744-9DAE-1BA36C860511}" type="doc">
      <dgm:prSet loTypeId="urn:microsoft.com/office/officeart/2005/8/layout/hList3" loCatId="list" qsTypeId="urn:microsoft.com/office/officeart/2005/8/quickstyle/3d4" qsCatId="3D" csTypeId="urn:microsoft.com/office/officeart/2005/8/colors/accent1_1" csCatId="accent1" phldr="1"/>
      <dgm:spPr/>
      <dgm:t>
        <a:bodyPr/>
        <a:lstStyle/>
        <a:p>
          <a:endParaRPr lang="es-ES"/>
        </a:p>
      </dgm:t>
    </dgm:pt>
    <dgm:pt modelId="{47A076D1-AB00-134B-A7B5-CA346902D97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L" sz="1800" b="1" dirty="0"/>
            <a:t>Aumentar la actividad Ambulatoria de Especialidad y de Intervenciones Quirúrgicas en Pandemia.</a:t>
          </a:r>
        </a:p>
      </dgm:t>
    </dgm:pt>
    <dgm:pt modelId="{1501A7FE-558D-334D-BD04-CF26D78FF414}" type="parTrans" cxnId="{F275FDAA-AC3C-0745-A1EB-9875C40F54BF}">
      <dgm:prSet/>
      <dgm:spPr/>
      <dgm:t>
        <a:bodyPr/>
        <a:lstStyle/>
        <a:p>
          <a:endParaRPr lang="es-ES"/>
        </a:p>
      </dgm:t>
    </dgm:pt>
    <dgm:pt modelId="{9E0C467E-46E3-5440-8928-9EE07B0FF438}" type="sibTrans" cxnId="{F275FDAA-AC3C-0745-A1EB-9875C40F54BF}">
      <dgm:prSet/>
      <dgm:spPr/>
      <dgm:t>
        <a:bodyPr/>
        <a:lstStyle/>
        <a:p>
          <a:endParaRPr lang="es-ES"/>
        </a:p>
      </dgm:t>
    </dgm:pt>
    <dgm:pt modelId="{E81D0DAC-EF3E-C64E-A95D-CACF86538B65}">
      <dgm:prSet custT="1"/>
      <dgm:spPr>
        <a:solidFill>
          <a:schemeClr val="accent6">
            <a:lumMod val="20000"/>
            <a:lumOff val="80000"/>
          </a:schemeClr>
        </a:solidFill>
      </dgm:spPr>
      <dgm:t>
        <a:bodyPr/>
        <a:lstStyle/>
        <a:p>
          <a:r>
            <a:rPr lang="es-CL" sz="4000" b="1" i="0" dirty="0">
              <a:solidFill>
                <a:schemeClr val="tx1"/>
              </a:solidFill>
            </a:rPr>
            <a:t>Nuestro Objetivo </a:t>
          </a:r>
        </a:p>
      </dgm:t>
    </dgm:pt>
    <dgm:pt modelId="{C6868567-FC42-E34D-9F9E-1B7D10997885}" type="parTrans" cxnId="{276221B5-ECF9-8740-9DA1-9DF740F030B6}">
      <dgm:prSet/>
      <dgm:spPr/>
      <dgm:t>
        <a:bodyPr/>
        <a:lstStyle/>
        <a:p>
          <a:endParaRPr lang="es-ES"/>
        </a:p>
      </dgm:t>
    </dgm:pt>
    <dgm:pt modelId="{643BD451-0B77-CA4A-AA55-036F9345978F}" type="sibTrans" cxnId="{276221B5-ECF9-8740-9DA1-9DF740F030B6}">
      <dgm:prSet/>
      <dgm:spPr/>
      <dgm:t>
        <a:bodyPr/>
        <a:lstStyle/>
        <a:p>
          <a:endParaRPr lang="es-ES"/>
        </a:p>
      </dgm:t>
    </dgm:pt>
    <dgm:pt modelId="{D30B8420-1A2A-4A64-A727-7CF62DA0347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L" sz="1600" b="1" dirty="0"/>
            <a:t>Disminuir el Volumen y Tiempos de Espera de Consultas Nuevas de Especialidades Médicas, Odontológicas y de Intervenciones Quirúrgicas</a:t>
          </a:r>
        </a:p>
      </dgm:t>
    </dgm:pt>
    <dgm:pt modelId="{C154C22D-BBE7-4A5A-801E-333306B83756}" type="parTrans" cxnId="{728C2790-0D72-4CAA-9B32-445EC83D06E4}">
      <dgm:prSet/>
      <dgm:spPr/>
      <dgm:t>
        <a:bodyPr/>
        <a:lstStyle/>
        <a:p>
          <a:endParaRPr lang="es-ES"/>
        </a:p>
      </dgm:t>
    </dgm:pt>
    <dgm:pt modelId="{04DD3C2D-CFB7-489C-A6D0-95B6D1DC2417}" type="sibTrans" cxnId="{728C2790-0D72-4CAA-9B32-445EC83D06E4}">
      <dgm:prSet/>
      <dgm:spPr/>
      <dgm:t>
        <a:bodyPr/>
        <a:lstStyle/>
        <a:p>
          <a:endParaRPr lang="es-ES"/>
        </a:p>
      </dgm:t>
    </dgm:pt>
    <dgm:pt modelId="{5FCE1266-1A78-4CCA-B8BA-80FA8A404358}">
      <dgm:prSet custT="1"/>
      <dgm:spPr>
        <a:solidFill>
          <a:schemeClr val="accent2">
            <a:lumMod val="40000"/>
            <a:lumOff val="60000"/>
          </a:schemeClr>
        </a:solidFill>
      </dgm:spPr>
      <dgm:t>
        <a:bodyPr/>
        <a:lstStyle/>
        <a:p>
          <a:pPr marL="0" indent="0" defTabSz="914400">
            <a:lnSpc>
              <a:spcPct val="100000"/>
            </a:lnSpc>
            <a:spcBef>
              <a:spcPts val="0"/>
            </a:spcBef>
            <a:spcAft>
              <a:spcPts val="0"/>
            </a:spcAft>
            <a:buNone/>
          </a:pPr>
          <a:r>
            <a:rPr lang="es-MX" sz="1800" b="1" dirty="0"/>
            <a:t>Potenciar las Atenciones a Distancia (Telemedicina y Remotas)</a:t>
          </a:r>
          <a:endParaRPr lang="es-CL" sz="1800" b="1" dirty="0"/>
        </a:p>
      </dgm:t>
    </dgm:pt>
    <dgm:pt modelId="{1AEE4BC5-4DE9-4C11-81DF-A83CDD98445F}" type="parTrans" cxnId="{DD13CDE0-9748-4C8E-8E09-8E6A6CB85914}">
      <dgm:prSet/>
      <dgm:spPr/>
      <dgm:t>
        <a:bodyPr/>
        <a:lstStyle/>
        <a:p>
          <a:endParaRPr lang="es-ES"/>
        </a:p>
      </dgm:t>
    </dgm:pt>
    <dgm:pt modelId="{BCD5FF85-5ECE-48D9-8699-3B66D22ACAE6}" type="sibTrans" cxnId="{DD13CDE0-9748-4C8E-8E09-8E6A6CB85914}">
      <dgm:prSet/>
      <dgm:spPr/>
      <dgm:t>
        <a:bodyPr/>
        <a:lstStyle/>
        <a:p>
          <a:endParaRPr lang="es-ES"/>
        </a:p>
      </dgm:t>
    </dgm:pt>
    <dgm:pt modelId="{5EFDDC86-8757-45F3-B707-C013A3B70B9D}" type="pres">
      <dgm:prSet presAssocID="{E9A691B2-0426-D744-9DAE-1BA36C860511}" presName="composite" presStyleCnt="0">
        <dgm:presLayoutVars>
          <dgm:chMax val="1"/>
          <dgm:dir/>
          <dgm:resizeHandles val="exact"/>
        </dgm:presLayoutVars>
      </dgm:prSet>
      <dgm:spPr/>
      <dgm:t>
        <a:bodyPr/>
        <a:lstStyle/>
        <a:p>
          <a:endParaRPr lang="es-CL"/>
        </a:p>
      </dgm:t>
    </dgm:pt>
    <dgm:pt modelId="{FC9A5BCF-013E-4C99-BAC1-95A90BA4E925}" type="pres">
      <dgm:prSet presAssocID="{E81D0DAC-EF3E-C64E-A95D-CACF86538B65}" presName="roof" presStyleLbl="dkBgShp" presStyleIdx="0" presStyleCnt="2"/>
      <dgm:spPr/>
      <dgm:t>
        <a:bodyPr/>
        <a:lstStyle/>
        <a:p>
          <a:endParaRPr lang="es-CL"/>
        </a:p>
      </dgm:t>
    </dgm:pt>
    <dgm:pt modelId="{9E41F0B9-926C-4672-9792-2EDBB5A78E73}" type="pres">
      <dgm:prSet presAssocID="{E81D0DAC-EF3E-C64E-A95D-CACF86538B65}" presName="pillars" presStyleCnt="0"/>
      <dgm:spPr/>
    </dgm:pt>
    <dgm:pt modelId="{5AE99E66-C4CC-4155-8885-8D4328B46FA5}" type="pres">
      <dgm:prSet presAssocID="{E81D0DAC-EF3E-C64E-A95D-CACF86538B65}" presName="pillar1" presStyleLbl="node1" presStyleIdx="0" presStyleCnt="3">
        <dgm:presLayoutVars>
          <dgm:bulletEnabled val="1"/>
        </dgm:presLayoutVars>
      </dgm:prSet>
      <dgm:spPr/>
      <dgm:t>
        <a:bodyPr/>
        <a:lstStyle/>
        <a:p>
          <a:endParaRPr lang="es-CL"/>
        </a:p>
      </dgm:t>
    </dgm:pt>
    <dgm:pt modelId="{6373CB77-A420-4ADF-8B46-C2CC789592FF}" type="pres">
      <dgm:prSet presAssocID="{5FCE1266-1A78-4CCA-B8BA-80FA8A404358}" presName="pillarX" presStyleLbl="node1" presStyleIdx="1" presStyleCnt="3">
        <dgm:presLayoutVars>
          <dgm:bulletEnabled val="1"/>
        </dgm:presLayoutVars>
      </dgm:prSet>
      <dgm:spPr/>
      <dgm:t>
        <a:bodyPr/>
        <a:lstStyle/>
        <a:p>
          <a:endParaRPr lang="es-CL"/>
        </a:p>
      </dgm:t>
    </dgm:pt>
    <dgm:pt modelId="{465594B9-E66B-41AD-B059-74EC3ADD2B73}" type="pres">
      <dgm:prSet presAssocID="{D30B8420-1A2A-4A64-A727-7CF62DA03478}" presName="pillarX" presStyleLbl="node1" presStyleIdx="2" presStyleCnt="3">
        <dgm:presLayoutVars>
          <dgm:bulletEnabled val="1"/>
        </dgm:presLayoutVars>
      </dgm:prSet>
      <dgm:spPr/>
      <dgm:t>
        <a:bodyPr/>
        <a:lstStyle/>
        <a:p>
          <a:endParaRPr lang="es-CL"/>
        </a:p>
      </dgm:t>
    </dgm:pt>
    <dgm:pt modelId="{0A474830-B67E-4C55-8B27-2E73B26D76E2}" type="pres">
      <dgm:prSet presAssocID="{E81D0DAC-EF3E-C64E-A95D-CACF86538B65}" presName="base" presStyleLbl="dkBgShp" presStyleIdx="1" presStyleCnt="2"/>
      <dgm:spPr>
        <a:solidFill>
          <a:schemeClr val="accent6">
            <a:lumMod val="20000"/>
            <a:lumOff val="80000"/>
          </a:schemeClr>
        </a:solidFill>
      </dgm:spPr>
    </dgm:pt>
  </dgm:ptLst>
  <dgm:cxnLst>
    <dgm:cxn modelId="{F275FDAA-AC3C-0745-A1EB-9875C40F54BF}" srcId="{E81D0DAC-EF3E-C64E-A95D-CACF86538B65}" destId="{47A076D1-AB00-134B-A7B5-CA346902D975}" srcOrd="0" destOrd="0" parTransId="{1501A7FE-558D-334D-BD04-CF26D78FF414}" sibTransId="{9E0C467E-46E3-5440-8928-9EE07B0FF438}"/>
    <dgm:cxn modelId="{DD13CDE0-9748-4C8E-8E09-8E6A6CB85914}" srcId="{E81D0DAC-EF3E-C64E-A95D-CACF86538B65}" destId="{5FCE1266-1A78-4CCA-B8BA-80FA8A404358}" srcOrd="1" destOrd="0" parTransId="{1AEE4BC5-4DE9-4C11-81DF-A83CDD98445F}" sibTransId="{BCD5FF85-5ECE-48D9-8699-3B66D22ACAE6}"/>
    <dgm:cxn modelId="{F78C43A5-E1F0-4634-9B1C-E8B63361DF9E}" type="presOf" srcId="{47A076D1-AB00-134B-A7B5-CA346902D975}" destId="{5AE99E66-C4CC-4155-8885-8D4328B46FA5}" srcOrd="0" destOrd="0" presId="urn:microsoft.com/office/officeart/2005/8/layout/hList3"/>
    <dgm:cxn modelId="{A6B735EE-43F4-4632-8DA8-061B4FAB9A26}" type="presOf" srcId="{5FCE1266-1A78-4CCA-B8BA-80FA8A404358}" destId="{6373CB77-A420-4ADF-8B46-C2CC789592FF}" srcOrd="0" destOrd="0" presId="urn:microsoft.com/office/officeart/2005/8/layout/hList3"/>
    <dgm:cxn modelId="{728C2790-0D72-4CAA-9B32-445EC83D06E4}" srcId="{E81D0DAC-EF3E-C64E-A95D-CACF86538B65}" destId="{D30B8420-1A2A-4A64-A727-7CF62DA03478}" srcOrd="2" destOrd="0" parTransId="{C154C22D-BBE7-4A5A-801E-333306B83756}" sibTransId="{04DD3C2D-CFB7-489C-A6D0-95B6D1DC2417}"/>
    <dgm:cxn modelId="{CD7C5748-EC1B-4451-B6C4-3FFF456256F2}" type="presOf" srcId="{E9A691B2-0426-D744-9DAE-1BA36C860511}" destId="{5EFDDC86-8757-45F3-B707-C013A3B70B9D}" srcOrd="0" destOrd="0" presId="urn:microsoft.com/office/officeart/2005/8/layout/hList3"/>
    <dgm:cxn modelId="{F1543DE2-B84A-4B2A-BA72-C2E7201587CE}" type="presOf" srcId="{D30B8420-1A2A-4A64-A727-7CF62DA03478}" destId="{465594B9-E66B-41AD-B059-74EC3ADD2B73}" srcOrd="0" destOrd="0" presId="urn:microsoft.com/office/officeart/2005/8/layout/hList3"/>
    <dgm:cxn modelId="{276221B5-ECF9-8740-9DA1-9DF740F030B6}" srcId="{E9A691B2-0426-D744-9DAE-1BA36C860511}" destId="{E81D0DAC-EF3E-C64E-A95D-CACF86538B65}" srcOrd="0" destOrd="0" parTransId="{C6868567-FC42-E34D-9F9E-1B7D10997885}" sibTransId="{643BD451-0B77-CA4A-AA55-036F9345978F}"/>
    <dgm:cxn modelId="{B6A2D7E4-4E3C-4001-9197-223AE7FC628F}" type="presOf" srcId="{E81D0DAC-EF3E-C64E-A95D-CACF86538B65}" destId="{FC9A5BCF-013E-4C99-BAC1-95A90BA4E925}" srcOrd="0" destOrd="0" presId="urn:microsoft.com/office/officeart/2005/8/layout/hList3"/>
    <dgm:cxn modelId="{3408057A-14C3-46F7-9ADB-A1BFE76C6DFE}" type="presParOf" srcId="{5EFDDC86-8757-45F3-B707-C013A3B70B9D}" destId="{FC9A5BCF-013E-4C99-BAC1-95A90BA4E925}" srcOrd="0" destOrd="0" presId="urn:microsoft.com/office/officeart/2005/8/layout/hList3"/>
    <dgm:cxn modelId="{430F96CB-DDCA-45E0-A8A8-DDB6BE628252}" type="presParOf" srcId="{5EFDDC86-8757-45F3-B707-C013A3B70B9D}" destId="{9E41F0B9-926C-4672-9792-2EDBB5A78E73}" srcOrd="1" destOrd="0" presId="urn:microsoft.com/office/officeart/2005/8/layout/hList3"/>
    <dgm:cxn modelId="{8C4257C3-E246-48B3-BF3A-427972EA975E}" type="presParOf" srcId="{9E41F0B9-926C-4672-9792-2EDBB5A78E73}" destId="{5AE99E66-C4CC-4155-8885-8D4328B46FA5}" srcOrd="0" destOrd="0" presId="urn:microsoft.com/office/officeart/2005/8/layout/hList3"/>
    <dgm:cxn modelId="{B3D776C8-06CE-415E-A1D5-FD86A46A417D}" type="presParOf" srcId="{9E41F0B9-926C-4672-9792-2EDBB5A78E73}" destId="{6373CB77-A420-4ADF-8B46-C2CC789592FF}" srcOrd="1" destOrd="0" presId="urn:microsoft.com/office/officeart/2005/8/layout/hList3"/>
    <dgm:cxn modelId="{E5150EDE-D3AD-46B3-8147-48554E8457C2}" type="presParOf" srcId="{9E41F0B9-926C-4672-9792-2EDBB5A78E73}" destId="{465594B9-E66B-41AD-B059-74EC3ADD2B73}" srcOrd="2" destOrd="0" presId="urn:microsoft.com/office/officeart/2005/8/layout/hList3"/>
    <dgm:cxn modelId="{C18C3A37-D155-4011-84EC-73C0B648E451}" type="presParOf" srcId="{5EFDDC86-8757-45F3-B707-C013A3B70B9D}" destId="{0A474830-B67E-4C55-8B27-2E73B26D76E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A874E-40C9-41C7-AEE7-C856FB854448}"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CL"/>
        </a:p>
      </dgm:t>
    </dgm:pt>
    <dgm:pt modelId="{EEF7BBA1-DB23-4A62-B1F5-F245368ACACE}">
      <dgm:prSet phldrT="[Texto]" custT="1"/>
      <dgm:spPr/>
      <dgm:t>
        <a:bodyPr/>
        <a:lstStyle/>
        <a:p>
          <a:r>
            <a:rPr lang="es-MX" sz="1800" b="1" dirty="0">
              <a:solidFill>
                <a:schemeClr val="tx1"/>
              </a:solidFill>
            </a:rPr>
            <a:t>Las evaluaciones de los cortes se definen como afectadas por Pandemia, por lo cual se medirá en forma ajustada.</a:t>
          </a:r>
          <a:endParaRPr lang="es-CL" sz="1800" b="1" dirty="0">
            <a:solidFill>
              <a:schemeClr val="tx1"/>
            </a:solidFill>
          </a:endParaRPr>
        </a:p>
      </dgm:t>
    </dgm:pt>
    <dgm:pt modelId="{5AD486CA-8C9D-48ED-8178-4AD580D7E734}" type="parTrans" cxnId="{4A10327C-124F-4D98-9779-8428C70677C4}">
      <dgm:prSet/>
      <dgm:spPr/>
      <dgm:t>
        <a:bodyPr/>
        <a:lstStyle/>
        <a:p>
          <a:endParaRPr lang="es-CL" sz="1800">
            <a:solidFill>
              <a:schemeClr val="tx1"/>
            </a:solidFill>
          </a:endParaRPr>
        </a:p>
      </dgm:t>
    </dgm:pt>
    <dgm:pt modelId="{F5899B83-6057-4310-B44B-2FA38B325539}" type="sibTrans" cxnId="{4A10327C-124F-4D98-9779-8428C70677C4}">
      <dgm:prSet/>
      <dgm:spPr/>
      <dgm:t>
        <a:bodyPr/>
        <a:lstStyle/>
        <a:p>
          <a:endParaRPr lang="es-CL" sz="1800">
            <a:solidFill>
              <a:schemeClr val="tx1"/>
            </a:solidFill>
          </a:endParaRPr>
        </a:p>
      </dgm:t>
    </dgm:pt>
    <dgm:pt modelId="{BAEC4031-F5B6-41CA-A5C7-A6148221471B}">
      <dgm:prSet phldrT="[Texto]"/>
      <dgm:spPr/>
      <dgm:t>
        <a:bodyPr/>
        <a:lstStyle/>
        <a:p>
          <a:r>
            <a:rPr lang="es-MX" dirty="0">
              <a:solidFill>
                <a:schemeClr val="tx1"/>
              </a:solidFill>
            </a:rPr>
            <a:t>Todas las declaraciones posteriores de Lista de Espera deben ser asumidas por el Servicio de Salud y Establecimientos sin modificación de los criterios de Antigüedad en COMGES, EAR, etc.</a:t>
          </a:r>
        </a:p>
        <a:p>
          <a:r>
            <a:rPr lang="es-MX" dirty="0">
              <a:solidFill>
                <a:schemeClr val="tx1"/>
              </a:solidFill>
            </a:rPr>
            <a:t>Además deben ser comunicadas a DIGERA considerando mencionado en Ord. 2.777 del 20 de junio del 2019.</a:t>
          </a:r>
          <a:endParaRPr lang="es-CL" dirty="0">
            <a:solidFill>
              <a:schemeClr val="tx1"/>
            </a:solidFill>
          </a:endParaRPr>
        </a:p>
      </dgm:t>
    </dgm:pt>
    <dgm:pt modelId="{D2EC798D-3C4E-4168-92C9-0BB0E4D55597}" type="parTrans" cxnId="{CF8FC9FB-8833-4619-97ED-5C49214C9D39}">
      <dgm:prSet/>
      <dgm:spPr/>
      <dgm:t>
        <a:bodyPr/>
        <a:lstStyle/>
        <a:p>
          <a:endParaRPr lang="es-CL"/>
        </a:p>
      </dgm:t>
    </dgm:pt>
    <dgm:pt modelId="{5F148806-91DD-419B-B5E4-B1C6F9764206}" type="sibTrans" cxnId="{CF8FC9FB-8833-4619-97ED-5C49214C9D39}">
      <dgm:prSet/>
      <dgm:spPr/>
      <dgm:t>
        <a:bodyPr/>
        <a:lstStyle/>
        <a:p>
          <a:endParaRPr lang="es-CL"/>
        </a:p>
      </dgm:t>
    </dgm:pt>
    <dgm:pt modelId="{2C7BC59C-759C-4DDB-BC17-E3BC2BDFB09B}" type="pres">
      <dgm:prSet presAssocID="{9BDA874E-40C9-41C7-AEE7-C856FB854448}" presName="linear" presStyleCnt="0">
        <dgm:presLayoutVars>
          <dgm:dir/>
          <dgm:resizeHandles val="exact"/>
        </dgm:presLayoutVars>
      </dgm:prSet>
      <dgm:spPr/>
      <dgm:t>
        <a:bodyPr/>
        <a:lstStyle/>
        <a:p>
          <a:endParaRPr lang="es-CL"/>
        </a:p>
      </dgm:t>
    </dgm:pt>
    <dgm:pt modelId="{738ABDB0-3451-464D-B7F3-5839D748043C}" type="pres">
      <dgm:prSet presAssocID="{EEF7BBA1-DB23-4A62-B1F5-F245368ACACE}" presName="comp" presStyleCnt="0"/>
      <dgm:spPr/>
    </dgm:pt>
    <dgm:pt modelId="{971C87C6-C661-46D0-8413-C51E3EB5F12D}" type="pres">
      <dgm:prSet presAssocID="{EEF7BBA1-DB23-4A62-B1F5-F245368ACACE}" presName="box" presStyleLbl="node1" presStyleIdx="0" presStyleCnt="2"/>
      <dgm:spPr/>
      <dgm:t>
        <a:bodyPr/>
        <a:lstStyle/>
        <a:p>
          <a:endParaRPr lang="es-CL"/>
        </a:p>
      </dgm:t>
    </dgm:pt>
    <dgm:pt modelId="{1E84B22E-27BC-4789-9584-F480AC6FE13D}" type="pres">
      <dgm:prSet presAssocID="{EEF7BBA1-DB23-4A62-B1F5-F245368ACACE}"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Niños con máscaras"/>
        </a:ext>
      </dgm:extLst>
    </dgm:pt>
    <dgm:pt modelId="{00F8D04A-73FE-4CC4-AF6D-14066EEE7FB5}" type="pres">
      <dgm:prSet presAssocID="{EEF7BBA1-DB23-4A62-B1F5-F245368ACACE}" presName="text" presStyleLbl="node1" presStyleIdx="0" presStyleCnt="2">
        <dgm:presLayoutVars>
          <dgm:bulletEnabled val="1"/>
        </dgm:presLayoutVars>
      </dgm:prSet>
      <dgm:spPr/>
      <dgm:t>
        <a:bodyPr/>
        <a:lstStyle/>
        <a:p>
          <a:endParaRPr lang="es-CL"/>
        </a:p>
      </dgm:t>
    </dgm:pt>
    <dgm:pt modelId="{B6013BA0-3225-468A-B4B4-9754480ED948}" type="pres">
      <dgm:prSet presAssocID="{F5899B83-6057-4310-B44B-2FA38B325539}" presName="spacer" presStyleCnt="0"/>
      <dgm:spPr/>
    </dgm:pt>
    <dgm:pt modelId="{66C9CCEE-C49C-4088-B03D-58BC4B4A52BA}" type="pres">
      <dgm:prSet presAssocID="{BAEC4031-F5B6-41CA-A5C7-A6148221471B}" presName="comp" presStyleCnt="0"/>
      <dgm:spPr/>
    </dgm:pt>
    <dgm:pt modelId="{050F94CA-DF40-45FD-8D54-165DFA25A774}" type="pres">
      <dgm:prSet presAssocID="{BAEC4031-F5B6-41CA-A5C7-A6148221471B}" presName="box" presStyleLbl="node1" presStyleIdx="1" presStyleCnt="2"/>
      <dgm:spPr/>
      <dgm:t>
        <a:bodyPr/>
        <a:lstStyle/>
        <a:p>
          <a:endParaRPr lang="es-CL"/>
        </a:p>
      </dgm:t>
    </dgm:pt>
    <dgm:pt modelId="{8A03DEF1-493F-407E-916E-786780217935}" type="pres">
      <dgm:prSet presAssocID="{BAEC4031-F5B6-41CA-A5C7-A6148221471B}"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Organizadores de diferentes colores"/>
        </a:ext>
      </dgm:extLst>
    </dgm:pt>
    <dgm:pt modelId="{859831D4-63B4-4C9E-92F0-2090A5951EDB}" type="pres">
      <dgm:prSet presAssocID="{BAEC4031-F5B6-41CA-A5C7-A6148221471B}" presName="text" presStyleLbl="node1" presStyleIdx="1" presStyleCnt="2">
        <dgm:presLayoutVars>
          <dgm:bulletEnabled val="1"/>
        </dgm:presLayoutVars>
      </dgm:prSet>
      <dgm:spPr/>
      <dgm:t>
        <a:bodyPr/>
        <a:lstStyle/>
        <a:p>
          <a:endParaRPr lang="es-CL"/>
        </a:p>
      </dgm:t>
    </dgm:pt>
  </dgm:ptLst>
  <dgm:cxnLst>
    <dgm:cxn modelId="{CF8FC9FB-8833-4619-97ED-5C49214C9D39}" srcId="{9BDA874E-40C9-41C7-AEE7-C856FB854448}" destId="{BAEC4031-F5B6-41CA-A5C7-A6148221471B}" srcOrd="1" destOrd="0" parTransId="{D2EC798D-3C4E-4168-92C9-0BB0E4D55597}" sibTransId="{5F148806-91DD-419B-B5E4-B1C6F9764206}"/>
    <dgm:cxn modelId="{9E306E15-40BD-413E-B160-DB4AD611FF6E}" type="presOf" srcId="{BAEC4031-F5B6-41CA-A5C7-A6148221471B}" destId="{859831D4-63B4-4C9E-92F0-2090A5951EDB}" srcOrd="1" destOrd="0" presId="urn:microsoft.com/office/officeart/2005/8/layout/vList4"/>
    <dgm:cxn modelId="{22FADC3E-EAA4-4264-9096-B68073DD0B69}" type="presOf" srcId="{9BDA874E-40C9-41C7-AEE7-C856FB854448}" destId="{2C7BC59C-759C-4DDB-BC17-E3BC2BDFB09B}" srcOrd="0" destOrd="0" presId="urn:microsoft.com/office/officeart/2005/8/layout/vList4"/>
    <dgm:cxn modelId="{87EE01B2-9E55-4CDB-A0CB-547E14BDACEA}" type="presOf" srcId="{BAEC4031-F5B6-41CA-A5C7-A6148221471B}" destId="{050F94CA-DF40-45FD-8D54-165DFA25A774}" srcOrd="0" destOrd="0" presId="urn:microsoft.com/office/officeart/2005/8/layout/vList4"/>
    <dgm:cxn modelId="{4EFC1004-B6F9-4248-9640-A88663C6576F}" type="presOf" srcId="{EEF7BBA1-DB23-4A62-B1F5-F245368ACACE}" destId="{00F8D04A-73FE-4CC4-AF6D-14066EEE7FB5}" srcOrd="1" destOrd="0" presId="urn:microsoft.com/office/officeart/2005/8/layout/vList4"/>
    <dgm:cxn modelId="{4A10327C-124F-4D98-9779-8428C70677C4}" srcId="{9BDA874E-40C9-41C7-AEE7-C856FB854448}" destId="{EEF7BBA1-DB23-4A62-B1F5-F245368ACACE}" srcOrd="0" destOrd="0" parTransId="{5AD486CA-8C9D-48ED-8178-4AD580D7E734}" sibTransId="{F5899B83-6057-4310-B44B-2FA38B325539}"/>
    <dgm:cxn modelId="{498C54D1-B46D-408B-87CC-8D523DCF9E24}" type="presOf" srcId="{EEF7BBA1-DB23-4A62-B1F5-F245368ACACE}" destId="{971C87C6-C661-46D0-8413-C51E3EB5F12D}" srcOrd="0" destOrd="0" presId="urn:microsoft.com/office/officeart/2005/8/layout/vList4"/>
    <dgm:cxn modelId="{28C04971-D941-4107-AC57-A87E924C1655}" type="presParOf" srcId="{2C7BC59C-759C-4DDB-BC17-E3BC2BDFB09B}" destId="{738ABDB0-3451-464D-B7F3-5839D748043C}" srcOrd="0" destOrd="0" presId="urn:microsoft.com/office/officeart/2005/8/layout/vList4"/>
    <dgm:cxn modelId="{8AC993AC-DB64-4656-80F9-59207195A172}" type="presParOf" srcId="{738ABDB0-3451-464D-B7F3-5839D748043C}" destId="{971C87C6-C661-46D0-8413-C51E3EB5F12D}" srcOrd="0" destOrd="0" presId="urn:microsoft.com/office/officeart/2005/8/layout/vList4"/>
    <dgm:cxn modelId="{3E351F0F-947E-4894-9B3B-8EF4D93D04CD}" type="presParOf" srcId="{738ABDB0-3451-464D-B7F3-5839D748043C}" destId="{1E84B22E-27BC-4789-9584-F480AC6FE13D}" srcOrd="1" destOrd="0" presId="urn:microsoft.com/office/officeart/2005/8/layout/vList4"/>
    <dgm:cxn modelId="{2BCC55F4-DA10-49EC-9059-8EBD7DC54431}" type="presParOf" srcId="{738ABDB0-3451-464D-B7F3-5839D748043C}" destId="{00F8D04A-73FE-4CC4-AF6D-14066EEE7FB5}" srcOrd="2" destOrd="0" presId="urn:microsoft.com/office/officeart/2005/8/layout/vList4"/>
    <dgm:cxn modelId="{C92EF375-8EAA-4F2E-A2A3-17D8E12F4FF6}" type="presParOf" srcId="{2C7BC59C-759C-4DDB-BC17-E3BC2BDFB09B}" destId="{B6013BA0-3225-468A-B4B4-9754480ED948}" srcOrd="1" destOrd="0" presId="urn:microsoft.com/office/officeart/2005/8/layout/vList4"/>
    <dgm:cxn modelId="{D0C2F067-6491-4395-A80C-E05D56F63B51}" type="presParOf" srcId="{2C7BC59C-759C-4DDB-BC17-E3BC2BDFB09B}" destId="{66C9CCEE-C49C-4088-B03D-58BC4B4A52BA}" srcOrd="2" destOrd="0" presId="urn:microsoft.com/office/officeart/2005/8/layout/vList4"/>
    <dgm:cxn modelId="{BE7A530E-D6BF-4612-962E-9DCBE68D871F}" type="presParOf" srcId="{66C9CCEE-C49C-4088-B03D-58BC4B4A52BA}" destId="{050F94CA-DF40-45FD-8D54-165DFA25A774}" srcOrd="0" destOrd="0" presId="urn:microsoft.com/office/officeart/2005/8/layout/vList4"/>
    <dgm:cxn modelId="{5379173E-1951-433B-8052-1DC2DC7A72DC}" type="presParOf" srcId="{66C9CCEE-C49C-4088-B03D-58BC4B4A52BA}" destId="{8A03DEF1-493F-407E-916E-786780217935}" srcOrd="1" destOrd="0" presId="urn:microsoft.com/office/officeart/2005/8/layout/vList4"/>
    <dgm:cxn modelId="{16AF4AE4-BE93-48E2-9A00-A40830361EE2}" type="presParOf" srcId="{66C9CCEE-C49C-4088-B03D-58BC4B4A52BA}" destId="{859831D4-63B4-4C9E-92F0-2090A5951ED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A5BCF-013E-4C99-BAC1-95A90BA4E925}">
      <dsp:nvSpPr>
        <dsp:cNvPr id="0" name=""/>
        <dsp:cNvSpPr/>
      </dsp:nvSpPr>
      <dsp:spPr>
        <a:xfrm>
          <a:off x="0" y="0"/>
          <a:ext cx="9874047" cy="828468"/>
        </a:xfrm>
        <a:prstGeom prst="rect">
          <a:avLst/>
        </a:prstGeom>
        <a:solidFill>
          <a:schemeClr val="accent6">
            <a:lumMod val="20000"/>
            <a:lumOff val="8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CL" sz="4000" b="1" i="0" kern="1200" dirty="0">
              <a:solidFill>
                <a:schemeClr val="tx1"/>
              </a:solidFill>
            </a:rPr>
            <a:t>Nuestro Objetivo </a:t>
          </a:r>
        </a:p>
      </dsp:txBody>
      <dsp:txXfrm>
        <a:off x="0" y="0"/>
        <a:ext cx="9874047" cy="828468"/>
      </dsp:txXfrm>
    </dsp:sp>
    <dsp:sp modelId="{5AE99E66-C4CC-4155-8885-8D4328B46FA5}">
      <dsp:nvSpPr>
        <dsp:cNvPr id="0" name=""/>
        <dsp:cNvSpPr/>
      </dsp:nvSpPr>
      <dsp:spPr>
        <a:xfrm>
          <a:off x="4821" y="828468"/>
          <a:ext cx="3288134" cy="173978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1800" b="1" kern="1200" dirty="0"/>
            <a:t>Aumentar la actividad Ambulatoria de Especialidad y de Intervenciones Quirúrgicas en Pandemia.</a:t>
          </a:r>
        </a:p>
      </dsp:txBody>
      <dsp:txXfrm>
        <a:off x="4821" y="828468"/>
        <a:ext cx="3288134" cy="1739784"/>
      </dsp:txXfrm>
    </dsp:sp>
    <dsp:sp modelId="{6373CB77-A420-4ADF-8B46-C2CC789592FF}">
      <dsp:nvSpPr>
        <dsp:cNvPr id="0" name=""/>
        <dsp:cNvSpPr/>
      </dsp:nvSpPr>
      <dsp:spPr>
        <a:xfrm>
          <a:off x="3292956" y="828468"/>
          <a:ext cx="3288134" cy="1739784"/>
        </a:xfrm>
        <a:prstGeom prst="rect">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914400">
            <a:lnSpc>
              <a:spcPct val="100000"/>
            </a:lnSpc>
            <a:spcBef>
              <a:spcPct val="0"/>
            </a:spcBef>
            <a:spcAft>
              <a:spcPts val="0"/>
            </a:spcAft>
            <a:buNone/>
          </a:pPr>
          <a:r>
            <a:rPr lang="es-MX" sz="1800" b="1" kern="1200" dirty="0"/>
            <a:t>Potenciar las Atenciones a Distancia (Telemedicina y Remotas)</a:t>
          </a:r>
          <a:endParaRPr lang="es-CL" sz="1800" b="1" kern="1200" dirty="0"/>
        </a:p>
      </dsp:txBody>
      <dsp:txXfrm>
        <a:off x="3292956" y="828468"/>
        <a:ext cx="3288134" cy="1739784"/>
      </dsp:txXfrm>
    </dsp:sp>
    <dsp:sp modelId="{465594B9-E66B-41AD-B059-74EC3ADD2B73}">
      <dsp:nvSpPr>
        <dsp:cNvPr id="0" name=""/>
        <dsp:cNvSpPr/>
      </dsp:nvSpPr>
      <dsp:spPr>
        <a:xfrm>
          <a:off x="6581090" y="828468"/>
          <a:ext cx="3288134" cy="1739784"/>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1600" b="1" kern="1200" dirty="0"/>
            <a:t>Disminuir el Volumen y Tiempos de Espera de Consultas Nuevas de Especialidades Médicas, Odontológicas y de Intervenciones Quirúrgicas</a:t>
          </a:r>
        </a:p>
      </dsp:txBody>
      <dsp:txXfrm>
        <a:off x="6581090" y="828468"/>
        <a:ext cx="3288134" cy="1739784"/>
      </dsp:txXfrm>
    </dsp:sp>
    <dsp:sp modelId="{0A474830-B67E-4C55-8B27-2E73B26D76E2}">
      <dsp:nvSpPr>
        <dsp:cNvPr id="0" name=""/>
        <dsp:cNvSpPr/>
      </dsp:nvSpPr>
      <dsp:spPr>
        <a:xfrm>
          <a:off x="0" y="2568253"/>
          <a:ext cx="9874047" cy="193309"/>
        </a:xfrm>
        <a:prstGeom prst="rect">
          <a:avLst/>
        </a:prstGeom>
        <a:solidFill>
          <a:schemeClr val="accent6">
            <a:lumMod val="20000"/>
            <a:lumOff val="8000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C87C6-C661-46D0-8413-C51E3EB5F12D}">
      <dsp:nvSpPr>
        <dsp:cNvPr id="0" name=""/>
        <dsp:cNvSpPr/>
      </dsp:nvSpPr>
      <dsp:spPr>
        <a:xfrm>
          <a:off x="0" y="0"/>
          <a:ext cx="9057217" cy="24267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a:solidFill>
                <a:schemeClr val="tx1"/>
              </a:solidFill>
            </a:rPr>
            <a:t>Las evaluaciones de los cortes se definen como afectadas por Pandemia, por lo cual se medirá en forma ajustada.</a:t>
          </a:r>
          <a:endParaRPr lang="es-CL" sz="1800" b="1" kern="1200" dirty="0">
            <a:solidFill>
              <a:schemeClr val="tx1"/>
            </a:solidFill>
          </a:endParaRPr>
        </a:p>
      </dsp:txBody>
      <dsp:txXfrm>
        <a:off x="2054120" y="0"/>
        <a:ext cx="7003096" cy="2426775"/>
      </dsp:txXfrm>
    </dsp:sp>
    <dsp:sp modelId="{1E84B22E-27BC-4789-9584-F480AC6FE13D}">
      <dsp:nvSpPr>
        <dsp:cNvPr id="0" name=""/>
        <dsp:cNvSpPr/>
      </dsp:nvSpPr>
      <dsp:spPr>
        <a:xfrm>
          <a:off x="242677" y="242677"/>
          <a:ext cx="1811443" cy="19414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F94CA-DF40-45FD-8D54-165DFA25A774}">
      <dsp:nvSpPr>
        <dsp:cNvPr id="0" name=""/>
        <dsp:cNvSpPr/>
      </dsp:nvSpPr>
      <dsp:spPr>
        <a:xfrm>
          <a:off x="0" y="2669453"/>
          <a:ext cx="9057217" cy="242677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2300" kern="1200" dirty="0">
              <a:solidFill>
                <a:schemeClr val="tx1"/>
              </a:solidFill>
            </a:rPr>
            <a:t>Todas las declaraciones posteriores de Lista de Espera deben ser asumidas por el Servicio de Salud y Establecimientos sin modificación de los criterios de Antigüedad en COMGES, EAR, etc.</a:t>
          </a:r>
        </a:p>
        <a:p>
          <a:pPr lvl="0" algn="l" defTabSz="1022350">
            <a:lnSpc>
              <a:spcPct val="90000"/>
            </a:lnSpc>
            <a:spcBef>
              <a:spcPct val="0"/>
            </a:spcBef>
            <a:spcAft>
              <a:spcPct val="35000"/>
            </a:spcAft>
          </a:pPr>
          <a:r>
            <a:rPr lang="es-MX" sz="2300" kern="1200" dirty="0">
              <a:solidFill>
                <a:schemeClr val="tx1"/>
              </a:solidFill>
            </a:rPr>
            <a:t>Además deben ser comunicadas a DIGERA considerando mencionado en Ord. 2.777 del 20 de junio del 2019.</a:t>
          </a:r>
          <a:endParaRPr lang="es-CL" sz="2300" kern="1200" dirty="0">
            <a:solidFill>
              <a:schemeClr val="tx1"/>
            </a:solidFill>
          </a:endParaRPr>
        </a:p>
      </dsp:txBody>
      <dsp:txXfrm>
        <a:off x="2054120" y="2669453"/>
        <a:ext cx="7003096" cy="2426775"/>
      </dsp:txXfrm>
    </dsp:sp>
    <dsp:sp modelId="{8A03DEF1-493F-407E-916E-786780217935}">
      <dsp:nvSpPr>
        <dsp:cNvPr id="0" name=""/>
        <dsp:cNvSpPr/>
      </dsp:nvSpPr>
      <dsp:spPr>
        <a:xfrm>
          <a:off x="242677" y="2912130"/>
          <a:ext cx="1811443" cy="19414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E2338D-AECB-4B41-AFAC-E636986F4C2C}" type="datetimeFigureOut">
              <a:rPr lang="es-CL" smtClean="0"/>
              <a:t>02-09-2021</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EDCB6-9F96-48FC-BE78-EBE62EF8C7F3}" type="slidenum">
              <a:rPr lang="es-CL" smtClean="0"/>
              <a:t>‹Nº›</a:t>
            </a:fld>
            <a:endParaRPr lang="es-CL"/>
          </a:p>
        </p:txBody>
      </p:sp>
    </p:spTree>
    <p:extLst>
      <p:ext uri="{BB962C8B-B14F-4D97-AF65-F5344CB8AC3E}">
        <p14:creationId xmlns:p14="http://schemas.microsoft.com/office/powerpoint/2010/main" val="404272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95566755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7F4743C1-D3A0-441D-B46D-97FC32DA589B}" type="slidenum">
              <a:rPr lang="es-CL" smtClean="0"/>
              <a:t>‹Nº›</a:t>
            </a:fld>
            <a:endParaRPr lang="es-CL"/>
          </a:p>
        </p:txBody>
      </p:sp>
    </p:spTree>
    <p:extLst>
      <p:ext uri="{BB962C8B-B14F-4D97-AF65-F5344CB8AC3E}">
        <p14:creationId xmlns:p14="http://schemas.microsoft.com/office/powerpoint/2010/main" val="22361849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7F4743C1-D3A0-441D-B46D-97FC32DA589B}" type="slidenum">
              <a:rPr lang="es-CL" smtClean="0"/>
              <a:t>‹Nº›</a:t>
            </a:fld>
            <a:endParaRPr lang="es-CL"/>
          </a:p>
        </p:txBody>
      </p:sp>
    </p:spTree>
    <p:extLst>
      <p:ext uri="{BB962C8B-B14F-4D97-AF65-F5344CB8AC3E}">
        <p14:creationId xmlns:p14="http://schemas.microsoft.com/office/powerpoint/2010/main" val="91645254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7F4743C1-D3A0-441D-B46D-97FC32DA589B}" type="slidenum">
              <a:rPr lang="es-CL" smtClean="0"/>
              <a:t>‹Nº›</a:t>
            </a:fld>
            <a:endParaRPr lang="es-CL"/>
          </a:p>
        </p:txBody>
      </p:sp>
    </p:spTree>
    <p:extLst>
      <p:ext uri="{BB962C8B-B14F-4D97-AF65-F5344CB8AC3E}">
        <p14:creationId xmlns:p14="http://schemas.microsoft.com/office/powerpoint/2010/main" val="7676786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54279200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5189653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423859221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40160374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4885960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247669420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2348609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9657051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02-09-2021</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05471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8" descr="Complemento-Logo-Gobierno-160x14px.png">
            <a:extLst>
              <a:ext uri="{FF2B5EF4-FFF2-40B4-BE49-F238E27FC236}">
                <a16:creationId xmlns:a16="http://schemas.microsoft.com/office/drawing/2014/main" xmlns="" id="{2B705C35-4931-4FEC-9F33-2F5F5D327C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xmlns="" id="{1B40FF31-8028-4256-8450-76F06D4C38C8}"/>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fld id="{03794F03-8031-430A-8A19-877B9D60A58C}"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eaLnBrk="1" hangingPunct="1">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Haga clic para modificar el estilo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Haga clic para modificar el estilo de texto del patrón</a:t>
            </a:r>
          </a:p>
          <a:p>
            <a:pPr lvl="1"/>
            <a:r>
              <a:rPr lang="es-ES"/>
              <a:t>Segundo nivel</a:t>
            </a:r>
          </a:p>
        </p:txBody>
      </p:sp>
    </p:spTree>
    <p:extLst>
      <p:ext uri="{BB962C8B-B14F-4D97-AF65-F5344CB8AC3E}">
        <p14:creationId xmlns:p14="http://schemas.microsoft.com/office/powerpoint/2010/main" val="429430821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2 Imagen"/>
          <p:cNvPicPr>
            <a:picLocks noChangeAspect="1"/>
          </p:cNvPicPr>
          <p:nvPr userDrawn="1"/>
        </p:nvPicPr>
        <p:blipFill>
          <a:blip r:embed="rId2"/>
          <a:srcRect/>
          <a:stretch>
            <a:fillRect/>
          </a:stretch>
        </p:blipFill>
        <p:spPr bwMode="auto">
          <a:xfrm>
            <a:off x="558800" y="0"/>
            <a:ext cx="2692400" cy="1828800"/>
          </a:xfrm>
          <a:prstGeom prst="rect">
            <a:avLst/>
          </a:prstGeom>
          <a:noFill/>
          <a:ln w="9525">
            <a:noFill/>
            <a:miter lim="800000"/>
            <a:headEnd/>
            <a:tailEnd/>
          </a:ln>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Tree>
    <p:extLst>
      <p:ext uri="{BB962C8B-B14F-4D97-AF65-F5344CB8AC3E}">
        <p14:creationId xmlns:p14="http://schemas.microsoft.com/office/powerpoint/2010/main" val="339370007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55594585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28408593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01018743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10738765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20748909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42839871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15213995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Haga clic para modificar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406868493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42442013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91913008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238891575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3238131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40844456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152734384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424916035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94297877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44023949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4080997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52593005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53386104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132443394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72327530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02-09-2021</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2018392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09550418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40809130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142555579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359169999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73398285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Haga clic para modificar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Haga clic para modificar los estilos de texto del patrón</a:t>
            </a:r>
          </a:p>
        </p:txBody>
      </p:sp>
    </p:spTree>
    <p:extLst>
      <p:ext uri="{BB962C8B-B14F-4D97-AF65-F5344CB8AC3E}">
        <p14:creationId xmlns:p14="http://schemas.microsoft.com/office/powerpoint/2010/main" val="349111704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0503057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3182874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02-09-2021</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7584969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84349736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9738324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166453142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Haga clic para modificar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376492963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06865341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86756995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9048314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1697220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3057600855"/>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31426019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7334496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4608926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26383735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9/2/2021</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427025466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238194988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9/2/2021</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6976565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9/2/2021</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420477066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9/2/2021</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248893777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9637724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1378148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394379599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13276457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213650628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246109242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04822476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xmlns=""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Haga clic para modificar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154674068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54709910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7F4743C1-D3A0-441D-B46D-97FC32DA589B}" type="slidenum">
              <a:rPr lang="es-CL" smtClean="0"/>
              <a:t>‹Nº›</a:t>
            </a:fld>
            <a:endParaRPr lang="es-CL"/>
          </a:p>
        </p:txBody>
      </p:sp>
    </p:spTree>
    <p:extLst>
      <p:ext uri="{BB962C8B-B14F-4D97-AF65-F5344CB8AC3E}">
        <p14:creationId xmlns:p14="http://schemas.microsoft.com/office/powerpoint/2010/main" val="36813650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97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spd="med"/>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5922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755" r:id="rId7"/>
    <p:sldLayoutId id="2147483756" r:id="rId8"/>
    <p:sldLayoutId id="2147483757" r:id="rId9"/>
  </p:sldLayoutIdLst>
  <p:transition spd="med"/>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15906991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28392142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49" r:id="rId8"/>
    <p:sldLayoutId id="2147483750" r:id="rId9"/>
    <p:sldLayoutId id="2147483751" r:id="rId10"/>
  </p:sldLayoutIdLst>
  <p:transition spd="med"/>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687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52" r:id="rId6"/>
    <p:sldLayoutId id="2147483753" r:id="rId7"/>
    <p:sldLayoutId id="2147483754" r:id="rId8"/>
  </p:sldLayoutIdLst>
  <p:transition spd="med"/>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78047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79886095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med"/>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5.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Marcador de contenido"/>
          <p:cNvSpPr>
            <a:spLocks noGrp="1"/>
          </p:cNvSpPr>
          <p:nvPr>
            <p:ph sz="quarter" idx="11"/>
          </p:nvPr>
        </p:nvSpPr>
        <p:spPr>
          <a:xfrm>
            <a:off x="1971720" y="2052320"/>
            <a:ext cx="8635320" cy="2095599"/>
          </a:xfrm>
        </p:spPr>
        <p:txBody>
          <a:bodyPr anchor="ctr"/>
          <a:lstStyle/>
          <a:p>
            <a:pPr algn="ctr">
              <a:spcBef>
                <a:spcPts val="0"/>
              </a:spcBef>
            </a:pPr>
            <a:r>
              <a:rPr lang="es-CL" sz="4000" dirty="0">
                <a:solidFill>
                  <a:schemeClr val="accent1">
                    <a:lumMod val="75000"/>
                  </a:schemeClr>
                </a:solidFill>
                <a:latin typeface="Candara"/>
                <a:ea typeface="Tahoma" panose="020B0604030504040204" pitchFamily="34" charset="0"/>
                <a:cs typeface="Candara"/>
              </a:rPr>
              <a:t>Lista de Espera No GES</a:t>
            </a:r>
          </a:p>
        </p:txBody>
      </p:sp>
      <p:sp>
        <p:nvSpPr>
          <p:cNvPr id="6" name="Google Shape;108;p1">
            <a:extLst>
              <a:ext uri="{FF2B5EF4-FFF2-40B4-BE49-F238E27FC236}">
                <a16:creationId xmlns:a16="http://schemas.microsoft.com/office/drawing/2014/main" xmlns="" id="{EB98EE40-9332-427F-901D-76DCD8A6E18B}"/>
              </a:ext>
            </a:extLst>
          </p:cNvPr>
          <p:cNvSpPr/>
          <p:nvPr/>
        </p:nvSpPr>
        <p:spPr>
          <a:xfrm>
            <a:off x="5669255" y="4659258"/>
            <a:ext cx="6096000"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L" sz="1800" b="0" i="0" u="none" strike="noStrike" cap="none" dirty="0">
                <a:solidFill>
                  <a:srgbClr val="002060"/>
                </a:solidFill>
                <a:latin typeface="Calibri"/>
                <a:ea typeface="Calibri"/>
                <a:cs typeface="Calibri"/>
                <a:sym typeface="Calibri"/>
              </a:rPr>
              <a:t>DIGERA</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s-CL" sz="1800" b="0" i="0" u="none" strike="noStrike" cap="none" dirty="0">
                <a:solidFill>
                  <a:srgbClr val="002060"/>
                </a:solidFill>
                <a:latin typeface="Calibri"/>
                <a:ea typeface="Calibri"/>
                <a:cs typeface="Calibri"/>
                <a:sym typeface="Calibri"/>
              </a:rPr>
              <a:t>Subsecretaría de Redes Asistenciales</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s-CL" sz="1800" b="0" i="0" u="none" strike="noStrike" cap="none" dirty="0">
                <a:solidFill>
                  <a:srgbClr val="002060"/>
                </a:solidFill>
                <a:latin typeface="Calibri"/>
                <a:ea typeface="Calibri"/>
                <a:cs typeface="Calibri"/>
                <a:sym typeface="Calibri"/>
              </a:rPr>
              <a:t>Ministerio de Salud</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s-CL" sz="1800" b="0" i="0" u="none" strike="noStrike" cap="none" dirty="0">
                <a:solidFill>
                  <a:srgbClr val="002060"/>
                </a:solidFill>
                <a:latin typeface="Calibri"/>
                <a:ea typeface="Calibri"/>
                <a:cs typeface="Calibri"/>
                <a:sym typeface="Calibri"/>
              </a:rPr>
              <a:t>Agosto 2021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3739423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82D95BE-7CD7-4285-A413-98813590DFEA}"/>
              </a:ext>
            </a:extLst>
          </p:cNvPr>
          <p:cNvSpPr>
            <a:spLocks noGrp="1"/>
          </p:cNvSpPr>
          <p:nvPr>
            <p:ph type="sldNum" sz="quarter" idx="10"/>
          </p:nvPr>
        </p:nvSpPr>
        <p:spPr/>
        <p:txBody>
          <a:bodyPr/>
          <a:lstStyle/>
          <a:p>
            <a:fld id="{20E25609-72CD-47F9-8595-1569A560197E}" type="slidenum">
              <a:rPr lang="en-US" altLang="es-CL" smtClean="0"/>
              <a:pPr/>
              <a:t>10</a:t>
            </a:fld>
            <a:endParaRPr lang="en-US" altLang="es-CL"/>
          </a:p>
        </p:txBody>
      </p:sp>
      <p:pic>
        <p:nvPicPr>
          <p:cNvPr id="10" name="Imagen 9">
            <a:extLst>
              <a:ext uri="{FF2B5EF4-FFF2-40B4-BE49-F238E27FC236}">
                <a16:creationId xmlns:a16="http://schemas.microsoft.com/office/drawing/2014/main" xmlns="" id="{7CB045EE-45AA-499E-9E23-6098B925EA76}"/>
              </a:ext>
            </a:extLst>
          </p:cNvPr>
          <p:cNvPicPr>
            <a:picLocks noChangeAspect="1"/>
          </p:cNvPicPr>
          <p:nvPr/>
        </p:nvPicPr>
        <p:blipFill>
          <a:blip r:embed="rId2"/>
          <a:stretch>
            <a:fillRect/>
          </a:stretch>
        </p:blipFill>
        <p:spPr>
          <a:xfrm>
            <a:off x="746193" y="698043"/>
            <a:ext cx="9983076" cy="5631735"/>
          </a:xfrm>
          <a:prstGeom prst="rect">
            <a:avLst/>
          </a:prstGeom>
        </p:spPr>
      </p:pic>
      <p:sp>
        <p:nvSpPr>
          <p:cNvPr id="5" name="Elipse 4">
            <a:extLst>
              <a:ext uri="{FF2B5EF4-FFF2-40B4-BE49-F238E27FC236}">
                <a16:creationId xmlns:a16="http://schemas.microsoft.com/office/drawing/2014/main" xmlns="" id="{F511C993-D790-42D2-9B50-228993834CB9}"/>
              </a:ext>
            </a:extLst>
          </p:cNvPr>
          <p:cNvSpPr/>
          <p:nvPr/>
        </p:nvSpPr>
        <p:spPr>
          <a:xfrm>
            <a:off x="0" y="0"/>
            <a:ext cx="1633492" cy="1118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LE a Julio 2021</a:t>
            </a:r>
          </a:p>
        </p:txBody>
      </p:sp>
    </p:spTree>
    <p:extLst>
      <p:ext uri="{BB962C8B-B14F-4D97-AF65-F5344CB8AC3E}">
        <p14:creationId xmlns:p14="http://schemas.microsoft.com/office/powerpoint/2010/main" val="394195947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CE727C4-B069-43F6-A679-491CE8DD28A8}"/>
              </a:ext>
            </a:extLst>
          </p:cNvPr>
          <p:cNvSpPr>
            <a:spLocks noGrp="1"/>
          </p:cNvSpPr>
          <p:nvPr>
            <p:ph type="sldNum" sz="quarter" idx="10"/>
          </p:nvPr>
        </p:nvSpPr>
        <p:spPr/>
        <p:txBody>
          <a:bodyPr/>
          <a:lstStyle/>
          <a:p>
            <a:fld id="{20E25609-72CD-47F9-8595-1569A560197E}" type="slidenum">
              <a:rPr lang="en-US" altLang="es-CL" smtClean="0"/>
              <a:pPr/>
              <a:t>11</a:t>
            </a:fld>
            <a:endParaRPr lang="en-US" altLang="es-CL"/>
          </a:p>
        </p:txBody>
      </p:sp>
      <p:pic>
        <p:nvPicPr>
          <p:cNvPr id="5" name="Imagen 4">
            <a:extLst>
              <a:ext uri="{FF2B5EF4-FFF2-40B4-BE49-F238E27FC236}">
                <a16:creationId xmlns:a16="http://schemas.microsoft.com/office/drawing/2014/main" xmlns="" id="{4317BFB3-B024-44F0-AEAF-28A6F6C8E0EA}"/>
              </a:ext>
            </a:extLst>
          </p:cNvPr>
          <p:cNvPicPr>
            <a:picLocks noChangeAspect="1"/>
          </p:cNvPicPr>
          <p:nvPr/>
        </p:nvPicPr>
        <p:blipFill>
          <a:blip r:embed="rId2"/>
          <a:stretch>
            <a:fillRect/>
          </a:stretch>
        </p:blipFill>
        <p:spPr>
          <a:xfrm>
            <a:off x="787440" y="680283"/>
            <a:ext cx="9785865" cy="5607966"/>
          </a:xfrm>
          <a:prstGeom prst="rect">
            <a:avLst/>
          </a:prstGeom>
        </p:spPr>
      </p:pic>
      <p:sp>
        <p:nvSpPr>
          <p:cNvPr id="2" name="Elipse 1">
            <a:extLst>
              <a:ext uri="{FF2B5EF4-FFF2-40B4-BE49-F238E27FC236}">
                <a16:creationId xmlns:a16="http://schemas.microsoft.com/office/drawing/2014/main" xmlns="" id="{685DF7BB-F0E9-4BFE-8DCD-CA0A87C20E06}"/>
              </a:ext>
            </a:extLst>
          </p:cNvPr>
          <p:cNvSpPr/>
          <p:nvPr/>
        </p:nvSpPr>
        <p:spPr>
          <a:xfrm>
            <a:off x="79900" y="70514"/>
            <a:ext cx="1793289" cy="12195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Egresos 2021</a:t>
            </a:r>
          </a:p>
        </p:txBody>
      </p:sp>
    </p:spTree>
    <p:extLst>
      <p:ext uri="{BB962C8B-B14F-4D97-AF65-F5344CB8AC3E}">
        <p14:creationId xmlns:p14="http://schemas.microsoft.com/office/powerpoint/2010/main" val="98066403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A45777FE-458C-43CA-84B9-FA0ABDADE507}"/>
              </a:ext>
            </a:extLst>
          </p:cNvPr>
          <p:cNvSpPr>
            <a:spLocks noGrp="1"/>
          </p:cNvSpPr>
          <p:nvPr>
            <p:ph type="title"/>
          </p:nvPr>
        </p:nvSpPr>
        <p:spPr>
          <a:xfrm>
            <a:off x="203201" y="45864"/>
            <a:ext cx="10886017" cy="699856"/>
          </a:xfrm>
        </p:spPr>
        <p:txBody>
          <a:bodyPr/>
          <a:lstStyle/>
          <a:p>
            <a:r>
              <a:rPr lang="es-CL" dirty="0"/>
              <a:t>Gráfico con Tasa por 1.000 Beneficiarios Fonasa en Demanda de Lista de Espera de Consulta Odontológica</a:t>
            </a:r>
          </a:p>
        </p:txBody>
      </p:sp>
      <p:sp>
        <p:nvSpPr>
          <p:cNvPr id="4" name="Marcador de número de diapositiva 3">
            <a:extLst>
              <a:ext uri="{FF2B5EF4-FFF2-40B4-BE49-F238E27FC236}">
                <a16:creationId xmlns:a16="http://schemas.microsoft.com/office/drawing/2014/main" xmlns="" id="{A12E3777-02F5-4AB5-9650-24B43688A943}"/>
              </a:ext>
            </a:extLst>
          </p:cNvPr>
          <p:cNvSpPr>
            <a:spLocks noGrp="1"/>
          </p:cNvSpPr>
          <p:nvPr>
            <p:ph type="sldNum" sz="quarter" idx="10"/>
          </p:nvPr>
        </p:nvSpPr>
        <p:spPr/>
        <p:txBody>
          <a:bodyPr/>
          <a:lstStyle/>
          <a:p>
            <a:fld id="{20E25609-72CD-47F9-8595-1569A560197E}" type="slidenum">
              <a:rPr lang="en-US" altLang="es-CL" smtClean="0"/>
              <a:pPr/>
              <a:t>12</a:t>
            </a:fld>
            <a:endParaRPr lang="en-US" altLang="es-CL"/>
          </a:p>
        </p:txBody>
      </p:sp>
      <p:pic>
        <p:nvPicPr>
          <p:cNvPr id="2" name="Imagen 1">
            <a:extLst>
              <a:ext uri="{FF2B5EF4-FFF2-40B4-BE49-F238E27FC236}">
                <a16:creationId xmlns:a16="http://schemas.microsoft.com/office/drawing/2014/main" xmlns="" id="{01423810-9EA1-4E89-BE5E-DD2C956F37D0}"/>
              </a:ext>
            </a:extLst>
          </p:cNvPr>
          <p:cNvPicPr>
            <a:picLocks noChangeAspect="1"/>
          </p:cNvPicPr>
          <p:nvPr/>
        </p:nvPicPr>
        <p:blipFill>
          <a:blip r:embed="rId2"/>
          <a:stretch>
            <a:fillRect/>
          </a:stretch>
        </p:blipFill>
        <p:spPr>
          <a:xfrm>
            <a:off x="316240" y="994552"/>
            <a:ext cx="10886017" cy="5352981"/>
          </a:xfrm>
          <a:prstGeom prst="rect">
            <a:avLst/>
          </a:prstGeom>
        </p:spPr>
      </p:pic>
    </p:spTree>
    <p:extLst>
      <p:ext uri="{BB962C8B-B14F-4D97-AF65-F5344CB8AC3E}">
        <p14:creationId xmlns:p14="http://schemas.microsoft.com/office/powerpoint/2010/main" val="228895367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Intervenciones Quirúrgicas</a:t>
            </a:r>
            <a:endParaRPr lang="es-CL" sz="4800" dirty="0"/>
          </a:p>
        </p:txBody>
      </p:sp>
    </p:spTree>
    <p:extLst>
      <p:ext uri="{BB962C8B-B14F-4D97-AF65-F5344CB8AC3E}">
        <p14:creationId xmlns:p14="http://schemas.microsoft.com/office/powerpoint/2010/main" val="194116377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8AD76CE8-FB98-485D-9B5B-AFF0B6EA3FF6}"/>
              </a:ext>
            </a:extLst>
          </p:cNvPr>
          <p:cNvSpPr>
            <a:spLocks noGrp="1"/>
          </p:cNvSpPr>
          <p:nvPr>
            <p:ph type="sldNum" sz="quarter" idx="10"/>
          </p:nvPr>
        </p:nvSpPr>
        <p:spPr/>
        <p:txBody>
          <a:bodyPr/>
          <a:lstStyle/>
          <a:p>
            <a:fld id="{C29827D3-5FA0-4E02-A0C8-58834A83FF70}" type="slidenum">
              <a:rPr lang="en-US" altLang="es-CL" smtClean="0"/>
              <a:pPr/>
              <a:t>14</a:t>
            </a:fld>
            <a:endParaRPr lang="en-US" altLang="es-CL"/>
          </a:p>
        </p:txBody>
      </p:sp>
      <p:pic>
        <p:nvPicPr>
          <p:cNvPr id="4" name="Imagen 3">
            <a:extLst>
              <a:ext uri="{FF2B5EF4-FFF2-40B4-BE49-F238E27FC236}">
                <a16:creationId xmlns:a16="http://schemas.microsoft.com/office/drawing/2014/main" xmlns="" id="{386880F8-279B-4AF5-BF0B-E1652500B810}"/>
              </a:ext>
            </a:extLst>
          </p:cNvPr>
          <p:cNvPicPr>
            <a:picLocks noChangeAspect="1"/>
          </p:cNvPicPr>
          <p:nvPr/>
        </p:nvPicPr>
        <p:blipFill>
          <a:blip r:embed="rId2"/>
          <a:stretch>
            <a:fillRect/>
          </a:stretch>
        </p:blipFill>
        <p:spPr>
          <a:xfrm>
            <a:off x="697645" y="801914"/>
            <a:ext cx="10236411" cy="5270412"/>
          </a:xfrm>
          <a:prstGeom prst="rect">
            <a:avLst/>
          </a:prstGeom>
        </p:spPr>
      </p:pic>
    </p:spTree>
    <p:extLst>
      <p:ext uri="{BB962C8B-B14F-4D97-AF65-F5344CB8AC3E}">
        <p14:creationId xmlns:p14="http://schemas.microsoft.com/office/powerpoint/2010/main" val="17227947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69C41BBD-332A-4487-848A-CEC062231F49}"/>
              </a:ext>
            </a:extLst>
          </p:cNvPr>
          <p:cNvPicPr>
            <a:picLocks noGrp="1" noChangeAspect="1"/>
          </p:cNvPicPr>
          <p:nvPr>
            <p:ph idx="1"/>
          </p:nvPr>
        </p:nvPicPr>
        <p:blipFill>
          <a:blip r:embed="rId2"/>
          <a:stretch>
            <a:fillRect/>
          </a:stretch>
        </p:blipFill>
        <p:spPr>
          <a:xfrm>
            <a:off x="763948" y="736848"/>
            <a:ext cx="9800480" cy="5673712"/>
          </a:xfrm>
          <a:prstGeom prst="rect">
            <a:avLst/>
          </a:prstGeom>
        </p:spPr>
      </p:pic>
      <p:sp>
        <p:nvSpPr>
          <p:cNvPr id="4" name="Marcador de número de diapositiva 3">
            <a:extLst>
              <a:ext uri="{FF2B5EF4-FFF2-40B4-BE49-F238E27FC236}">
                <a16:creationId xmlns:a16="http://schemas.microsoft.com/office/drawing/2014/main" xmlns="" id="{3737400A-C9D1-40E5-AF19-66231F5284B3}"/>
              </a:ext>
            </a:extLst>
          </p:cNvPr>
          <p:cNvSpPr>
            <a:spLocks noGrp="1"/>
          </p:cNvSpPr>
          <p:nvPr>
            <p:ph type="sldNum" sz="quarter" idx="10"/>
          </p:nvPr>
        </p:nvSpPr>
        <p:spPr/>
        <p:txBody>
          <a:bodyPr/>
          <a:lstStyle/>
          <a:p>
            <a:fld id="{20E25609-72CD-47F9-8595-1569A560197E}" type="slidenum">
              <a:rPr lang="en-US" altLang="es-CL" smtClean="0"/>
              <a:pPr/>
              <a:t>15</a:t>
            </a:fld>
            <a:endParaRPr lang="en-US" altLang="es-CL"/>
          </a:p>
        </p:txBody>
      </p:sp>
      <p:sp>
        <p:nvSpPr>
          <p:cNvPr id="2" name="Elipse 1">
            <a:extLst>
              <a:ext uri="{FF2B5EF4-FFF2-40B4-BE49-F238E27FC236}">
                <a16:creationId xmlns:a16="http://schemas.microsoft.com/office/drawing/2014/main" xmlns="" id="{60478A97-05FA-4CA0-95C2-CA8BB67BADC2}"/>
              </a:ext>
            </a:extLst>
          </p:cNvPr>
          <p:cNvSpPr/>
          <p:nvPr/>
        </p:nvSpPr>
        <p:spPr>
          <a:xfrm>
            <a:off x="0" y="0"/>
            <a:ext cx="1633492" cy="1118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LE a Julio 2021</a:t>
            </a:r>
          </a:p>
        </p:txBody>
      </p:sp>
    </p:spTree>
    <p:extLst>
      <p:ext uri="{BB962C8B-B14F-4D97-AF65-F5344CB8AC3E}">
        <p14:creationId xmlns:p14="http://schemas.microsoft.com/office/powerpoint/2010/main" val="90723253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B22E9A09-FE7E-4D3B-A44C-E0B4720B5A7C}"/>
              </a:ext>
            </a:extLst>
          </p:cNvPr>
          <p:cNvSpPr>
            <a:spLocks noGrp="1"/>
          </p:cNvSpPr>
          <p:nvPr>
            <p:ph type="sldNum" sz="quarter" idx="10"/>
          </p:nvPr>
        </p:nvSpPr>
        <p:spPr/>
        <p:txBody>
          <a:bodyPr/>
          <a:lstStyle/>
          <a:p>
            <a:fld id="{20E25609-72CD-47F9-8595-1569A560197E}" type="slidenum">
              <a:rPr lang="en-US" altLang="es-CL" smtClean="0"/>
              <a:pPr/>
              <a:t>16</a:t>
            </a:fld>
            <a:endParaRPr lang="en-US" altLang="es-CL"/>
          </a:p>
        </p:txBody>
      </p:sp>
      <p:pic>
        <p:nvPicPr>
          <p:cNvPr id="5" name="Imagen 4">
            <a:extLst>
              <a:ext uri="{FF2B5EF4-FFF2-40B4-BE49-F238E27FC236}">
                <a16:creationId xmlns:a16="http://schemas.microsoft.com/office/drawing/2014/main" xmlns="" id="{9E0C5850-7C93-44D3-A894-B8B2121DB542}"/>
              </a:ext>
            </a:extLst>
          </p:cNvPr>
          <p:cNvPicPr>
            <a:picLocks noChangeAspect="1"/>
          </p:cNvPicPr>
          <p:nvPr/>
        </p:nvPicPr>
        <p:blipFill>
          <a:blip r:embed="rId2"/>
          <a:stretch>
            <a:fillRect/>
          </a:stretch>
        </p:blipFill>
        <p:spPr>
          <a:xfrm>
            <a:off x="796329" y="733554"/>
            <a:ext cx="9563914" cy="5701958"/>
          </a:xfrm>
          <a:prstGeom prst="rect">
            <a:avLst/>
          </a:prstGeom>
        </p:spPr>
      </p:pic>
      <p:sp>
        <p:nvSpPr>
          <p:cNvPr id="6" name="Elipse 5">
            <a:extLst>
              <a:ext uri="{FF2B5EF4-FFF2-40B4-BE49-F238E27FC236}">
                <a16:creationId xmlns:a16="http://schemas.microsoft.com/office/drawing/2014/main" xmlns="" id="{87C8B411-4B8D-42DF-B0D1-EB07BEB4F1AE}"/>
              </a:ext>
            </a:extLst>
          </p:cNvPr>
          <p:cNvSpPr/>
          <p:nvPr/>
        </p:nvSpPr>
        <p:spPr>
          <a:xfrm>
            <a:off x="79900" y="70514"/>
            <a:ext cx="1793289" cy="12195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Egresos 2021</a:t>
            </a:r>
          </a:p>
        </p:txBody>
      </p:sp>
    </p:spTree>
    <p:extLst>
      <p:ext uri="{BB962C8B-B14F-4D97-AF65-F5344CB8AC3E}">
        <p14:creationId xmlns:p14="http://schemas.microsoft.com/office/powerpoint/2010/main" val="295265826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A45777FE-458C-43CA-84B9-FA0ABDADE507}"/>
              </a:ext>
            </a:extLst>
          </p:cNvPr>
          <p:cNvSpPr>
            <a:spLocks noGrp="1"/>
          </p:cNvSpPr>
          <p:nvPr>
            <p:ph type="title"/>
          </p:nvPr>
        </p:nvSpPr>
        <p:spPr>
          <a:xfrm>
            <a:off x="203201" y="45864"/>
            <a:ext cx="10886017" cy="699856"/>
          </a:xfrm>
        </p:spPr>
        <p:txBody>
          <a:bodyPr/>
          <a:lstStyle/>
          <a:p>
            <a:r>
              <a:rPr lang="es-CL" dirty="0"/>
              <a:t>Gráfico con Tasa por 1.000 Beneficiarios Fonasa en Demanda de Lista de Espera de Intervenciones Quirúrgicas</a:t>
            </a:r>
          </a:p>
        </p:txBody>
      </p:sp>
      <p:sp>
        <p:nvSpPr>
          <p:cNvPr id="4" name="Marcador de número de diapositiva 3">
            <a:extLst>
              <a:ext uri="{FF2B5EF4-FFF2-40B4-BE49-F238E27FC236}">
                <a16:creationId xmlns:a16="http://schemas.microsoft.com/office/drawing/2014/main" xmlns="" id="{A12E3777-02F5-4AB5-9650-24B43688A943}"/>
              </a:ext>
            </a:extLst>
          </p:cNvPr>
          <p:cNvSpPr>
            <a:spLocks noGrp="1"/>
          </p:cNvSpPr>
          <p:nvPr>
            <p:ph type="sldNum" sz="quarter" idx="10"/>
          </p:nvPr>
        </p:nvSpPr>
        <p:spPr/>
        <p:txBody>
          <a:bodyPr/>
          <a:lstStyle/>
          <a:p>
            <a:fld id="{20E25609-72CD-47F9-8595-1569A560197E}" type="slidenum">
              <a:rPr lang="en-US" altLang="es-CL" smtClean="0"/>
              <a:pPr/>
              <a:t>17</a:t>
            </a:fld>
            <a:endParaRPr lang="en-US" altLang="es-CL"/>
          </a:p>
        </p:txBody>
      </p:sp>
      <p:pic>
        <p:nvPicPr>
          <p:cNvPr id="3" name="Imagen 2">
            <a:extLst>
              <a:ext uri="{FF2B5EF4-FFF2-40B4-BE49-F238E27FC236}">
                <a16:creationId xmlns:a16="http://schemas.microsoft.com/office/drawing/2014/main" xmlns="" id="{E331E837-9279-47B5-ACFF-F1A4EDD44CDA}"/>
              </a:ext>
            </a:extLst>
          </p:cNvPr>
          <p:cNvPicPr>
            <a:picLocks noChangeAspect="1"/>
          </p:cNvPicPr>
          <p:nvPr/>
        </p:nvPicPr>
        <p:blipFill>
          <a:blip r:embed="rId2"/>
          <a:stretch>
            <a:fillRect/>
          </a:stretch>
        </p:blipFill>
        <p:spPr>
          <a:xfrm>
            <a:off x="301534" y="923532"/>
            <a:ext cx="10886016" cy="5432880"/>
          </a:xfrm>
          <a:prstGeom prst="rect">
            <a:avLst/>
          </a:prstGeom>
        </p:spPr>
      </p:pic>
    </p:spTree>
    <p:extLst>
      <p:ext uri="{BB962C8B-B14F-4D97-AF65-F5344CB8AC3E}">
        <p14:creationId xmlns:p14="http://schemas.microsoft.com/office/powerpoint/2010/main" val="9316933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Evaluación del 3°Corte de COMGES</a:t>
            </a:r>
            <a:endParaRPr lang="es-CL" sz="4800" dirty="0"/>
          </a:p>
        </p:txBody>
      </p:sp>
    </p:spTree>
    <p:extLst>
      <p:ext uri="{BB962C8B-B14F-4D97-AF65-F5344CB8AC3E}">
        <p14:creationId xmlns:p14="http://schemas.microsoft.com/office/powerpoint/2010/main" val="6775878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E50005CB-7AC6-4C81-AB0F-1A90BCABB861}"/>
              </a:ext>
            </a:extLst>
          </p:cNvPr>
          <p:cNvPicPr>
            <a:picLocks noGrp="1" noChangeAspect="1"/>
          </p:cNvPicPr>
          <p:nvPr>
            <p:ph idx="1"/>
          </p:nvPr>
        </p:nvPicPr>
        <p:blipFill>
          <a:blip r:embed="rId2"/>
          <a:stretch>
            <a:fillRect/>
          </a:stretch>
        </p:blipFill>
        <p:spPr>
          <a:xfrm>
            <a:off x="400166" y="816004"/>
            <a:ext cx="3939540" cy="1767840"/>
          </a:xfrm>
          <a:prstGeom prst="rect">
            <a:avLst/>
          </a:prstGeom>
        </p:spPr>
      </p:pic>
      <p:sp>
        <p:nvSpPr>
          <p:cNvPr id="4" name="Marcador de número de diapositiva 3">
            <a:extLst>
              <a:ext uri="{FF2B5EF4-FFF2-40B4-BE49-F238E27FC236}">
                <a16:creationId xmlns:a16="http://schemas.microsoft.com/office/drawing/2014/main" xmlns="" id="{0AA8A508-2BD6-4666-9F31-C274A8308F23}"/>
              </a:ext>
            </a:extLst>
          </p:cNvPr>
          <p:cNvSpPr>
            <a:spLocks noGrp="1"/>
          </p:cNvSpPr>
          <p:nvPr>
            <p:ph type="sldNum" sz="quarter" idx="10"/>
          </p:nvPr>
        </p:nvSpPr>
        <p:spPr/>
        <p:txBody>
          <a:bodyPr/>
          <a:lstStyle/>
          <a:p>
            <a:fld id="{20E25609-72CD-47F9-8595-1569A560197E}" type="slidenum">
              <a:rPr lang="en-US" altLang="es-CL" smtClean="0"/>
              <a:pPr/>
              <a:t>19</a:t>
            </a:fld>
            <a:endParaRPr lang="en-US" altLang="es-CL"/>
          </a:p>
        </p:txBody>
      </p:sp>
      <p:pic>
        <p:nvPicPr>
          <p:cNvPr id="7" name="Imagen 6">
            <a:extLst>
              <a:ext uri="{FF2B5EF4-FFF2-40B4-BE49-F238E27FC236}">
                <a16:creationId xmlns:a16="http://schemas.microsoft.com/office/drawing/2014/main" xmlns="" id="{75721214-A49B-4608-B05B-E51E8EF412F2}"/>
              </a:ext>
            </a:extLst>
          </p:cNvPr>
          <p:cNvPicPr>
            <a:picLocks noChangeAspect="1"/>
          </p:cNvPicPr>
          <p:nvPr/>
        </p:nvPicPr>
        <p:blipFill>
          <a:blip r:embed="rId3"/>
          <a:stretch>
            <a:fillRect/>
          </a:stretch>
        </p:blipFill>
        <p:spPr>
          <a:xfrm>
            <a:off x="3590192" y="2672624"/>
            <a:ext cx="3939540" cy="1767840"/>
          </a:xfrm>
          <a:prstGeom prst="rect">
            <a:avLst/>
          </a:prstGeom>
        </p:spPr>
      </p:pic>
      <p:pic>
        <p:nvPicPr>
          <p:cNvPr id="8" name="Imagen 7">
            <a:extLst>
              <a:ext uri="{FF2B5EF4-FFF2-40B4-BE49-F238E27FC236}">
                <a16:creationId xmlns:a16="http://schemas.microsoft.com/office/drawing/2014/main" xmlns="" id="{4B56A43F-68A7-49C3-AF7B-8CC5412C9F3D}"/>
              </a:ext>
            </a:extLst>
          </p:cNvPr>
          <p:cNvPicPr>
            <a:picLocks noChangeAspect="1"/>
          </p:cNvPicPr>
          <p:nvPr/>
        </p:nvPicPr>
        <p:blipFill>
          <a:blip r:embed="rId4"/>
          <a:stretch>
            <a:fillRect/>
          </a:stretch>
        </p:blipFill>
        <p:spPr>
          <a:xfrm>
            <a:off x="6780654" y="4538122"/>
            <a:ext cx="3939540" cy="1767840"/>
          </a:xfrm>
          <a:prstGeom prst="rect">
            <a:avLst/>
          </a:prstGeom>
        </p:spPr>
      </p:pic>
    </p:spTree>
    <p:extLst>
      <p:ext uri="{BB962C8B-B14F-4D97-AF65-F5344CB8AC3E}">
        <p14:creationId xmlns:p14="http://schemas.microsoft.com/office/powerpoint/2010/main" val="28856280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Estado de Lista de Espera No GES al 31 de Julio</a:t>
            </a:r>
            <a:endParaRPr lang="es-CL" sz="4800" dirty="0"/>
          </a:p>
        </p:txBody>
      </p:sp>
    </p:spTree>
    <p:extLst>
      <p:ext uri="{BB962C8B-B14F-4D97-AF65-F5344CB8AC3E}">
        <p14:creationId xmlns:p14="http://schemas.microsoft.com/office/powerpoint/2010/main" val="257261926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Plan de Reactivación con Impacto en LE no GES</a:t>
            </a:r>
            <a:endParaRPr lang="es-CL" sz="4800" dirty="0"/>
          </a:p>
        </p:txBody>
      </p:sp>
    </p:spTree>
    <p:extLst>
      <p:ext uri="{BB962C8B-B14F-4D97-AF65-F5344CB8AC3E}">
        <p14:creationId xmlns:p14="http://schemas.microsoft.com/office/powerpoint/2010/main" val="364047299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467853" y="298727"/>
            <a:ext cx="10829412" cy="6435437"/>
          </a:xfrm>
          <a:prstGeom prst="rect">
            <a:avLst/>
          </a:prstGeom>
        </p:spPr>
      </p:pic>
      <p:graphicFrame>
        <p:nvGraphicFramePr>
          <p:cNvPr id="24" name="Marcador de contenido 4">
            <a:extLst>
              <a:ext uri="{FF2B5EF4-FFF2-40B4-BE49-F238E27FC236}">
                <a16:creationId xmlns:a16="http://schemas.microsoft.com/office/drawing/2014/main" xmlns="" id="{9FBF0E71-474F-9A41-948C-28A31126AFB7}"/>
              </a:ext>
            </a:extLst>
          </p:cNvPr>
          <p:cNvGraphicFramePr>
            <a:graphicFrameLocks/>
          </p:cNvGraphicFramePr>
          <p:nvPr/>
        </p:nvGraphicFramePr>
        <p:xfrm>
          <a:off x="892276" y="3676107"/>
          <a:ext cx="9874047" cy="276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383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28D5B680-11EE-4608-99AF-0DFBEA0D6F6C}"/>
              </a:ext>
            </a:extLst>
          </p:cNvPr>
          <p:cNvSpPr>
            <a:spLocks noGrp="1"/>
          </p:cNvSpPr>
          <p:nvPr>
            <p:ph type="title"/>
          </p:nvPr>
        </p:nvSpPr>
        <p:spPr>
          <a:xfrm>
            <a:off x="203201" y="152400"/>
            <a:ext cx="10886017" cy="682101"/>
          </a:xfrm>
        </p:spPr>
        <p:txBody>
          <a:bodyPr/>
          <a:lstStyle/>
          <a:p>
            <a:pPr algn="ctr"/>
            <a:r>
              <a:rPr lang="es-CL" dirty="0"/>
              <a:t>Monitoreo de la Evolución de la Lista de Espera No GES</a:t>
            </a:r>
          </a:p>
        </p:txBody>
      </p:sp>
      <p:sp>
        <p:nvSpPr>
          <p:cNvPr id="4" name="Marcador de número de diapositiva 3">
            <a:extLst>
              <a:ext uri="{FF2B5EF4-FFF2-40B4-BE49-F238E27FC236}">
                <a16:creationId xmlns:a16="http://schemas.microsoft.com/office/drawing/2014/main" xmlns="" id="{3D86891C-5234-4A6A-BACA-F1A7BF8A4282}"/>
              </a:ext>
            </a:extLst>
          </p:cNvPr>
          <p:cNvSpPr>
            <a:spLocks noGrp="1"/>
          </p:cNvSpPr>
          <p:nvPr>
            <p:ph type="sldNum" sz="quarter" idx="10"/>
          </p:nvPr>
        </p:nvSpPr>
        <p:spPr/>
        <p:txBody>
          <a:bodyPr/>
          <a:lstStyle/>
          <a:p>
            <a:fld id="{20E25609-72CD-47F9-8595-1569A560197E}" type="slidenum">
              <a:rPr lang="en-US" altLang="es-CL" smtClean="0"/>
              <a:pPr/>
              <a:t>22</a:t>
            </a:fld>
            <a:endParaRPr lang="en-US" altLang="es-CL"/>
          </a:p>
        </p:txBody>
      </p:sp>
      <p:sp>
        <p:nvSpPr>
          <p:cNvPr id="8" name="Título 4">
            <a:extLst>
              <a:ext uri="{FF2B5EF4-FFF2-40B4-BE49-F238E27FC236}">
                <a16:creationId xmlns:a16="http://schemas.microsoft.com/office/drawing/2014/main" xmlns="" id="{9EB1A603-19D0-4DB4-8097-A4056FC7CB39}"/>
              </a:ext>
            </a:extLst>
          </p:cNvPr>
          <p:cNvSpPr txBox="1">
            <a:spLocks/>
          </p:cNvSpPr>
          <p:nvPr/>
        </p:nvSpPr>
        <p:spPr bwMode="auto">
          <a:xfrm>
            <a:off x="469534" y="926015"/>
            <a:ext cx="10886017" cy="1488612"/>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a:solidFill>
              <a:schemeClr val="tx1"/>
            </a:solidFill>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algn="ctr"/>
            <a:r>
              <a:rPr lang="es-CL" dirty="0">
                <a:solidFill>
                  <a:schemeClr val="tx1"/>
                </a:solidFill>
              </a:rPr>
              <a:t>Todos los días lunes en la mañana se realizará el reporte de lista de espera No GES, disponible en </a:t>
            </a:r>
            <a:r>
              <a:rPr lang="es-CL" dirty="0" err="1">
                <a:solidFill>
                  <a:schemeClr val="tx1"/>
                </a:solidFill>
              </a:rPr>
              <a:t>Datalike</a:t>
            </a:r>
            <a:r>
              <a:rPr lang="es-CL" dirty="0">
                <a:solidFill>
                  <a:schemeClr val="tx1"/>
                </a:solidFill>
              </a:rPr>
              <a:t> diario, es decir, se consideraran todos los registros procesados exitosamente en SIGTE hasta el día anterior.</a:t>
            </a:r>
          </a:p>
        </p:txBody>
      </p:sp>
      <p:sp>
        <p:nvSpPr>
          <p:cNvPr id="9" name="Flecha: pentágono 8">
            <a:extLst>
              <a:ext uri="{FF2B5EF4-FFF2-40B4-BE49-F238E27FC236}">
                <a16:creationId xmlns:a16="http://schemas.microsoft.com/office/drawing/2014/main" xmlns="" id="{68646D2F-A9EF-4B79-AD2F-31BD62BF6287}"/>
              </a:ext>
            </a:extLst>
          </p:cNvPr>
          <p:cNvSpPr/>
          <p:nvPr/>
        </p:nvSpPr>
        <p:spPr>
          <a:xfrm>
            <a:off x="469534" y="2627788"/>
            <a:ext cx="10886017" cy="11008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dirty="0">
                <a:solidFill>
                  <a:schemeClr val="tx1"/>
                </a:solidFill>
              </a:rPr>
              <a:t>Disminución de casos con mayor antigüedad, principalmente universos COMGES, consistente con la disminución de los días en Percentil 90 por Servicio de Salud y Establecimiento.</a:t>
            </a:r>
            <a:endParaRPr lang="es-CL" sz="2400" dirty="0"/>
          </a:p>
        </p:txBody>
      </p:sp>
      <p:sp>
        <p:nvSpPr>
          <p:cNvPr id="10" name="Flecha: pentágono 9">
            <a:extLst>
              <a:ext uri="{FF2B5EF4-FFF2-40B4-BE49-F238E27FC236}">
                <a16:creationId xmlns:a16="http://schemas.microsoft.com/office/drawing/2014/main" xmlns="" id="{3BF3BD03-8BBA-495B-BF10-D3E5A984BF4D}"/>
              </a:ext>
            </a:extLst>
          </p:cNvPr>
          <p:cNvSpPr/>
          <p:nvPr/>
        </p:nvSpPr>
        <p:spPr>
          <a:xfrm>
            <a:off x="469532" y="5079723"/>
            <a:ext cx="10886017" cy="11008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dirty="0">
                <a:solidFill>
                  <a:schemeClr val="tx1"/>
                </a:solidFill>
              </a:rPr>
              <a:t>Caracterización de los Egresos de Lista de Espera según tipo de egreso (Atendidos y Administrativos) y por Rango de días esperado, donde se espera incrementar los egresos con mayor tiempo de espera en cada establecimiento.</a:t>
            </a:r>
            <a:endParaRPr lang="es-CL" sz="2400" dirty="0"/>
          </a:p>
        </p:txBody>
      </p:sp>
      <p:sp>
        <p:nvSpPr>
          <p:cNvPr id="11" name="Flecha: pentágono 10">
            <a:extLst>
              <a:ext uri="{FF2B5EF4-FFF2-40B4-BE49-F238E27FC236}">
                <a16:creationId xmlns:a16="http://schemas.microsoft.com/office/drawing/2014/main" xmlns="" id="{A7B7E9D3-B50D-43C1-8A55-54F576B1261C}"/>
              </a:ext>
            </a:extLst>
          </p:cNvPr>
          <p:cNvSpPr/>
          <p:nvPr/>
        </p:nvSpPr>
        <p:spPr>
          <a:xfrm>
            <a:off x="469533" y="3845155"/>
            <a:ext cx="10886017" cy="11008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s-CL" sz="2400" dirty="0">
                <a:solidFill>
                  <a:schemeClr val="tx1"/>
                </a:solidFill>
              </a:rPr>
              <a:t>Disminución del Promedio de días en Espera.</a:t>
            </a:r>
          </a:p>
        </p:txBody>
      </p:sp>
    </p:spTree>
    <p:extLst>
      <p:ext uri="{BB962C8B-B14F-4D97-AF65-F5344CB8AC3E}">
        <p14:creationId xmlns:p14="http://schemas.microsoft.com/office/powerpoint/2010/main" val="2700956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ABD93C8D-2EAA-4CA6-B12B-EBC11A50E128}"/>
              </a:ext>
            </a:extLst>
          </p:cNvPr>
          <p:cNvSpPr>
            <a:spLocks noGrp="1"/>
          </p:cNvSpPr>
          <p:nvPr>
            <p:ph type="title"/>
          </p:nvPr>
        </p:nvSpPr>
        <p:spPr>
          <a:xfrm>
            <a:off x="203201" y="152400"/>
            <a:ext cx="10886017" cy="708734"/>
          </a:xfrm>
        </p:spPr>
        <p:txBody>
          <a:bodyPr/>
          <a:lstStyle/>
          <a:p>
            <a:r>
              <a:rPr lang="es-CL" dirty="0"/>
              <a:t>Monitoreo semanal de Lista de Espera COMGES 2021</a:t>
            </a:r>
          </a:p>
        </p:txBody>
      </p:sp>
      <p:sp>
        <p:nvSpPr>
          <p:cNvPr id="5" name="Marcador de número de diapositiva 4">
            <a:extLst>
              <a:ext uri="{FF2B5EF4-FFF2-40B4-BE49-F238E27FC236}">
                <a16:creationId xmlns:a16="http://schemas.microsoft.com/office/drawing/2014/main" xmlns="" id="{53B40B6E-ED85-4C0F-AD93-7420AF98CBF7}"/>
              </a:ext>
            </a:extLst>
          </p:cNvPr>
          <p:cNvSpPr>
            <a:spLocks noGrp="1"/>
          </p:cNvSpPr>
          <p:nvPr>
            <p:ph type="sldNum" sz="quarter" idx="10"/>
          </p:nvPr>
        </p:nvSpPr>
        <p:spPr/>
        <p:txBody>
          <a:bodyPr/>
          <a:lstStyle/>
          <a:p>
            <a:fld id="{80F666E3-792A-42F5-8FC9-7F2FDFB67DDB}" type="slidenum">
              <a:rPr lang="en-US" altLang="es-CL" smtClean="0"/>
              <a:pPr/>
              <a:t>23</a:t>
            </a:fld>
            <a:endParaRPr lang="en-US" altLang="es-CL"/>
          </a:p>
        </p:txBody>
      </p:sp>
      <p:graphicFrame>
        <p:nvGraphicFramePr>
          <p:cNvPr id="9" name="Tabla 8">
            <a:extLst>
              <a:ext uri="{FF2B5EF4-FFF2-40B4-BE49-F238E27FC236}">
                <a16:creationId xmlns:a16="http://schemas.microsoft.com/office/drawing/2014/main" xmlns="" id="{059AB381-6EB4-4DF2-AFE7-F9A35066AE82}"/>
              </a:ext>
            </a:extLst>
          </p:cNvPr>
          <p:cNvGraphicFramePr>
            <a:graphicFrameLocks noGrp="1"/>
          </p:cNvGraphicFramePr>
          <p:nvPr>
            <p:extLst>
              <p:ext uri="{D42A27DB-BD31-4B8C-83A1-F6EECF244321}">
                <p14:modId xmlns:p14="http://schemas.microsoft.com/office/powerpoint/2010/main" val="2081711464"/>
              </p:ext>
            </p:extLst>
          </p:nvPr>
        </p:nvGraphicFramePr>
        <p:xfrm>
          <a:off x="203201" y="931164"/>
          <a:ext cx="10886016" cy="2763303"/>
        </p:xfrm>
        <a:graphic>
          <a:graphicData uri="http://schemas.openxmlformats.org/drawingml/2006/table">
            <a:tbl>
              <a:tblPr/>
              <a:tblGrid>
                <a:gridCol w="2097826">
                  <a:extLst>
                    <a:ext uri="{9D8B030D-6E8A-4147-A177-3AD203B41FA5}">
                      <a16:colId xmlns:a16="http://schemas.microsoft.com/office/drawing/2014/main" xmlns="" val="2099505363"/>
                    </a:ext>
                  </a:extLst>
                </a:gridCol>
                <a:gridCol w="1757638">
                  <a:extLst>
                    <a:ext uri="{9D8B030D-6E8A-4147-A177-3AD203B41FA5}">
                      <a16:colId xmlns:a16="http://schemas.microsoft.com/office/drawing/2014/main" xmlns="" val="2148021844"/>
                    </a:ext>
                  </a:extLst>
                </a:gridCol>
                <a:gridCol w="1757638">
                  <a:extLst>
                    <a:ext uri="{9D8B030D-6E8A-4147-A177-3AD203B41FA5}">
                      <a16:colId xmlns:a16="http://schemas.microsoft.com/office/drawing/2014/main" xmlns="" val="3311878851"/>
                    </a:ext>
                  </a:extLst>
                </a:gridCol>
                <a:gridCol w="1757638">
                  <a:extLst>
                    <a:ext uri="{9D8B030D-6E8A-4147-A177-3AD203B41FA5}">
                      <a16:colId xmlns:a16="http://schemas.microsoft.com/office/drawing/2014/main" xmlns="" val="455814320"/>
                    </a:ext>
                  </a:extLst>
                </a:gridCol>
                <a:gridCol w="1757638">
                  <a:extLst>
                    <a:ext uri="{9D8B030D-6E8A-4147-A177-3AD203B41FA5}">
                      <a16:colId xmlns:a16="http://schemas.microsoft.com/office/drawing/2014/main" xmlns="" val="1298645241"/>
                    </a:ext>
                  </a:extLst>
                </a:gridCol>
                <a:gridCol w="1757638">
                  <a:extLst>
                    <a:ext uri="{9D8B030D-6E8A-4147-A177-3AD203B41FA5}">
                      <a16:colId xmlns:a16="http://schemas.microsoft.com/office/drawing/2014/main" xmlns="" val="3431555729"/>
                    </a:ext>
                  </a:extLst>
                </a:gridCol>
              </a:tblGrid>
              <a:tr h="255026">
                <a:tc rowSpan="2">
                  <a:txBody>
                    <a:bodyPr/>
                    <a:lstStyle/>
                    <a:p>
                      <a:pPr algn="l" fontAlgn="ctr"/>
                      <a:r>
                        <a:rPr lang="es-CL" sz="1400" b="1"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4">
                  <a:txBody>
                    <a:bodyPr/>
                    <a:lstStyle/>
                    <a:p>
                      <a:pPr algn="ctr" fontAlgn="ctr"/>
                      <a:r>
                        <a:rPr lang="es-CL" sz="1400" b="1" i="0" u="none" strike="noStrike">
                          <a:solidFill>
                            <a:srgbClr val="FFFFFF"/>
                          </a:solidFill>
                          <a:effectLst/>
                          <a:latin typeface="Calibri" panose="020F0502020204030204" pitchFamily="34" charset="0"/>
                        </a:rPr>
                        <a:t>Grupos Objetivos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tc hMerge="1">
                  <a:txBody>
                    <a:bodyPr/>
                    <a:lstStyle/>
                    <a:p>
                      <a:endParaRPr lang="es-CL"/>
                    </a:p>
                  </a:txBody>
                  <a:tcPr/>
                </a:tc>
                <a:tc rowSpan="2">
                  <a:txBody>
                    <a:bodyPr/>
                    <a:lstStyle/>
                    <a:p>
                      <a:pPr algn="ctr" fontAlgn="ctr"/>
                      <a:r>
                        <a:rPr lang="es-CL" sz="1400" b="1" i="0" u="none" strike="noStrike">
                          <a:solidFill>
                            <a:srgbClr val="FFFFFF"/>
                          </a:solidFill>
                          <a:effectLst/>
                          <a:latin typeface="Calibri" panose="020F0502020204030204" pitchFamily="34" charset="0"/>
                        </a:rPr>
                        <a:t>Total de Universo Grupos Objetivos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15310194"/>
                  </a:ext>
                </a:extLst>
              </a:tr>
              <a:tr h="970094">
                <a:tc vMerge="1">
                  <a:txBody>
                    <a:bodyPr/>
                    <a:lstStyle/>
                    <a:p>
                      <a:endParaRPr lang="es-CL"/>
                    </a:p>
                  </a:txBody>
                  <a:tcPr/>
                </a:tc>
                <a:tc>
                  <a:txBody>
                    <a:bodyPr/>
                    <a:lstStyle/>
                    <a:p>
                      <a:pPr algn="ctr" fontAlgn="ctr"/>
                      <a:r>
                        <a:rPr lang="es-CL" sz="1400" b="1" i="0" u="none" strike="noStrike">
                          <a:solidFill>
                            <a:srgbClr val="FFFFFF"/>
                          </a:solidFill>
                          <a:effectLst/>
                          <a:latin typeface="Calibri" panose="020F0502020204030204" pitchFamily="34" charset="0"/>
                        </a:rPr>
                        <a:t>Consultas Nuevas Médicas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400" b="1" i="0" u="none" strike="noStrike" dirty="0">
                          <a:solidFill>
                            <a:srgbClr val="FFFFFF"/>
                          </a:solidFill>
                          <a:effectLst/>
                          <a:latin typeface="Calibri" panose="020F0502020204030204" pitchFamily="34" charset="0"/>
                        </a:rPr>
                        <a:t>Consultas Nuevas Odontológicas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400" b="1" i="0" u="none" strike="noStrike">
                          <a:solidFill>
                            <a:srgbClr val="FFFFFF"/>
                          </a:solidFill>
                          <a:effectLst/>
                          <a:latin typeface="Calibri" panose="020F0502020204030204" pitchFamily="34" charset="0"/>
                        </a:rPr>
                        <a:t>Consultas Nuevas Ortodoncia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400" b="1" i="0" u="none" strike="noStrike">
                          <a:solidFill>
                            <a:srgbClr val="FFFFFF"/>
                          </a:solidFill>
                          <a:effectLst/>
                          <a:latin typeface="Calibri" panose="020F0502020204030204" pitchFamily="34" charset="0"/>
                        </a:rPr>
                        <a:t>Intervenciones Quirúrgicas No Oncológicas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CL"/>
                    </a:p>
                  </a:txBody>
                  <a:tcPr/>
                </a:tc>
                <a:extLst>
                  <a:ext uri="{0D108BD9-81ED-4DB2-BD59-A6C34878D82A}">
                    <a16:rowId xmlns:a16="http://schemas.microsoft.com/office/drawing/2014/main" xmlns="" val="2761731581"/>
                  </a:ext>
                </a:extLst>
              </a:tr>
              <a:tr h="531366">
                <a:tc>
                  <a:txBody>
                    <a:bodyPr/>
                    <a:lstStyle/>
                    <a:p>
                      <a:pPr algn="ctr" fontAlgn="ctr"/>
                      <a:r>
                        <a:rPr lang="es-CL" sz="1400" b="0" i="0" u="none" strike="noStrike" dirty="0">
                          <a:solidFill>
                            <a:srgbClr val="000000"/>
                          </a:solidFill>
                          <a:effectLst/>
                          <a:latin typeface="Calibri" panose="020F0502020204030204" pitchFamily="34" charset="0"/>
                        </a:rPr>
                        <a:t>Criterio de Fecha de Ingreso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Igual o anterior al 31/07/2019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Igual o anterior al 28/02/2019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Igual o anterior al 30/11/2016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Igual o anterior al 31/12/2018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7297117"/>
                  </a:ext>
                </a:extLst>
              </a:tr>
              <a:tr h="255026">
                <a:tc>
                  <a:txBody>
                    <a:bodyPr/>
                    <a:lstStyle/>
                    <a:p>
                      <a:pPr algn="l" fontAlgn="ctr"/>
                      <a:r>
                        <a:rPr lang="es-CL" sz="1400" b="1" i="0" u="none" strike="noStrike">
                          <a:solidFill>
                            <a:srgbClr val="000000"/>
                          </a:solidFill>
                          <a:effectLst/>
                          <a:latin typeface="Calibri" panose="020F0502020204030204" pitchFamily="34" charset="0"/>
                        </a:rPr>
                        <a:t>Total General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436.189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66.536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7.336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73.307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583.368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8115363"/>
                  </a:ext>
                </a:extLst>
              </a:tr>
              <a:tr h="496765">
                <a:tc>
                  <a:txBody>
                    <a:bodyPr/>
                    <a:lstStyle/>
                    <a:p>
                      <a:pPr algn="l" fontAlgn="ctr"/>
                      <a:r>
                        <a:rPr lang="es-CL" sz="1400" b="1" i="0" u="none" strike="noStrike">
                          <a:solidFill>
                            <a:srgbClr val="000000"/>
                          </a:solidFill>
                          <a:effectLst/>
                          <a:latin typeface="Calibri" panose="020F0502020204030204" pitchFamily="34" charset="0"/>
                        </a:rPr>
                        <a:t>Corte 22.08.2021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282.889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39.995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3.998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58.133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385.015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2870744"/>
                  </a:ext>
                </a:extLst>
              </a:tr>
              <a:tr h="255026">
                <a:tc>
                  <a:txBody>
                    <a:bodyPr/>
                    <a:lstStyle/>
                    <a:p>
                      <a:pPr algn="l" fontAlgn="ctr"/>
                      <a:r>
                        <a:rPr lang="es-CL" sz="1400" b="1" i="0" u="none" strike="noStrike">
                          <a:solidFill>
                            <a:srgbClr val="000000"/>
                          </a:solidFill>
                          <a:effectLst/>
                          <a:latin typeface="Calibri" panose="020F0502020204030204" pitchFamily="34" charset="0"/>
                        </a:rPr>
                        <a:t>Variación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-35,15%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-39,89%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-45,50%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a:solidFill>
                            <a:srgbClr val="000000"/>
                          </a:solidFill>
                          <a:effectLst/>
                          <a:latin typeface="Calibri" panose="020F0502020204030204" pitchFamily="34" charset="0"/>
                        </a:rPr>
                        <a:t>-20,70%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1" i="0" u="none" strike="noStrike" dirty="0">
                          <a:solidFill>
                            <a:srgbClr val="000000"/>
                          </a:solidFill>
                          <a:effectLst/>
                          <a:latin typeface="Calibri" panose="020F0502020204030204" pitchFamily="34" charset="0"/>
                        </a:rPr>
                        <a:t>-34,00%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0843598"/>
                  </a:ext>
                </a:extLst>
              </a:tr>
            </a:tbl>
          </a:graphicData>
        </a:graphic>
      </p:graphicFrame>
      <p:graphicFrame>
        <p:nvGraphicFramePr>
          <p:cNvPr id="10" name="Tabla 9">
            <a:extLst>
              <a:ext uri="{FF2B5EF4-FFF2-40B4-BE49-F238E27FC236}">
                <a16:creationId xmlns:a16="http://schemas.microsoft.com/office/drawing/2014/main" xmlns="" id="{502A30D1-1FFB-4EC0-9A79-0DA5AC965805}"/>
              </a:ext>
            </a:extLst>
          </p:cNvPr>
          <p:cNvGraphicFramePr>
            <a:graphicFrameLocks noGrp="1"/>
          </p:cNvGraphicFramePr>
          <p:nvPr>
            <p:extLst>
              <p:ext uri="{D42A27DB-BD31-4B8C-83A1-F6EECF244321}">
                <p14:modId xmlns:p14="http://schemas.microsoft.com/office/powerpoint/2010/main" val="1416590953"/>
              </p:ext>
            </p:extLst>
          </p:nvPr>
        </p:nvGraphicFramePr>
        <p:xfrm>
          <a:off x="203201" y="3983910"/>
          <a:ext cx="4395433" cy="1827516"/>
        </p:xfrm>
        <a:graphic>
          <a:graphicData uri="http://schemas.openxmlformats.org/drawingml/2006/table">
            <a:tbl>
              <a:tblPr/>
              <a:tblGrid>
                <a:gridCol w="2118281">
                  <a:extLst>
                    <a:ext uri="{9D8B030D-6E8A-4147-A177-3AD203B41FA5}">
                      <a16:colId xmlns:a16="http://schemas.microsoft.com/office/drawing/2014/main" xmlns="" val="172572217"/>
                    </a:ext>
                  </a:extLst>
                </a:gridCol>
                <a:gridCol w="1262822">
                  <a:extLst>
                    <a:ext uri="{9D8B030D-6E8A-4147-A177-3AD203B41FA5}">
                      <a16:colId xmlns:a16="http://schemas.microsoft.com/office/drawing/2014/main" xmlns="" val="4039859090"/>
                    </a:ext>
                  </a:extLst>
                </a:gridCol>
                <a:gridCol w="1014330">
                  <a:extLst>
                    <a:ext uri="{9D8B030D-6E8A-4147-A177-3AD203B41FA5}">
                      <a16:colId xmlns:a16="http://schemas.microsoft.com/office/drawing/2014/main" xmlns="" val="2131397607"/>
                    </a:ext>
                  </a:extLst>
                </a:gridCol>
              </a:tblGrid>
              <a:tr h="294954">
                <a:tc rowSpan="2">
                  <a:txBody>
                    <a:bodyPr/>
                    <a:lstStyle/>
                    <a:p>
                      <a:pPr algn="ctr" fontAlgn="ctr"/>
                      <a:r>
                        <a:rPr lang="es-CL" sz="1400" b="1" i="0" u="none" strike="noStrike" dirty="0">
                          <a:solidFill>
                            <a:srgbClr val="FFFFFF"/>
                          </a:solidFill>
                          <a:effectLst/>
                          <a:latin typeface="Calibri" panose="020F0502020204030204" pitchFamily="34" charset="0"/>
                        </a:rPr>
                        <a:t>Tipo de Lista de Espera No GES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b"/>
                      <a:r>
                        <a:rPr lang="es-CL" sz="1400" b="1" i="0" u="none" strike="noStrike">
                          <a:solidFill>
                            <a:srgbClr val="FFFFFF"/>
                          </a:solidFill>
                          <a:effectLst/>
                          <a:latin typeface="Calibri" panose="020F0502020204030204" pitchFamily="34" charset="0"/>
                        </a:rPr>
                        <a:t>22-08-2021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extLst>
                  <a:ext uri="{0D108BD9-81ED-4DB2-BD59-A6C34878D82A}">
                    <a16:rowId xmlns:a16="http://schemas.microsoft.com/office/drawing/2014/main" xmlns="" val="4235821047"/>
                  </a:ext>
                </a:extLst>
              </a:tr>
              <a:tr h="589909">
                <a:tc vMerge="1">
                  <a:txBody>
                    <a:bodyPr/>
                    <a:lstStyle/>
                    <a:p>
                      <a:endParaRPr lang="es-CL"/>
                    </a:p>
                  </a:txBody>
                  <a:tcPr/>
                </a:tc>
                <a:tc>
                  <a:txBody>
                    <a:bodyPr/>
                    <a:lstStyle/>
                    <a:p>
                      <a:pPr algn="ctr" fontAlgn="ctr"/>
                      <a:r>
                        <a:rPr lang="es-CL" sz="1400" b="1" i="0" u="none" strike="noStrike">
                          <a:solidFill>
                            <a:srgbClr val="FFFFFF"/>
                          </a:solidFill>
                          <a:effectLst/>
                          <a:latin typeface="Calibri" panose="020F0502020204030204" pitchFamily="34" charset="0"/>
                        </a:rPr>
                        <a:t>Número de Registros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400" b="1" i="0" u="none" strike="noStrike">
                          <a:solidFill>
                            <a:srgbClr val="FFFFFF"/>
                          </a:solidFill>
                          <a:effectLst/>
                          <a:latin typeface="Calibri" panose="020F0502020204030204" pitchFamily="34" charset="0"/>
                        </a:rPr>
                        <a:t>Promedio Días de Espera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4126502737"/>
                  </a:ext>
                </a:extLst>
              </a:tr>
              <a:tr h="294954">
                <a:tc>
                  <a:txBody>
                    <a:bodyPr/>
                    <a:lstStyle/>
                    <a:p>
                      <a:pPr algn="l" fontAlgn="ctr"/>
                      <a:r>
                        <a:rPr lang="es-CL" sz="1400" b="0" i="0" u="none" strike="noStrike">
                          <a:solidFill>
                            <a:srgbClr val="000000"/>
                          </a:solidFill>
                          <a:effectLst/>
                          <a:latin typeface="Calibri" panose="020F0502020204030204" pitchFamily="34" charset="0"/>
                        </a:rPr>
                        <a:t>Consultas Médicas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a:solidFill>
                            <a:srgbClr val="000000"/>
                          </a:solidFill>
                          <a:effectLst/>
                          <a:latin typeface="Calibri" panose="020F0502020204030204" pitchFamily="34" charset="0"/>
                        </a:rPr>
                        <a:t>1.482.116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a:solidFill>
                            <a:srgbClr val="000000"/>
                          </a:solidFill>
                          <a:effectLst/>
                          <a:latin typeface="Calibri" panose="020F0502020204030204" pitchFamily="34" charset="0"/>
                        </a:rPr>
                        <a:t>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2906660"/>
                  </a:ext>
                </a:extLst>
              </a:tr>
              <a:tr h="294954">
                <a:tc>
                  <a:txBody>
                    <a:bodyPr/>
                    <a:lstStyle/>
                    <a:p>
                      <a:pPr algn="l" fontAlgn="ctr"/>
                      <a:r>
                        <a:rPr lang="es-CL" sz="1400" b="0" i="0" u="none" strike="noStrike">
                          <a:solidFill>
                            <a:srgbClr val="000000"/>
                          </a:solidFill>
                          <a:effectLst/>
                          <a:latin typeface="Calibri" panose="020F0502020204030204" pitchFamily="34" charset="0"/>
                        </a:rPr>
                        <a:t>Consultas Odontológicas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a:solidFill>
                            <a:srgbClr val="000000"/>
                          </a:solidFill>
                          <a:effectLst/>
                          <a:latin typeface="Calibri" panose="020F0502020204030204" pitchFamily="34" charset="0"/>
                        </a:rPr>
                        <a:t>462.638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a:solidFill>
                            <a:srgbClr val="000000"/>
                          </a:solidFill>
                          <a:effectLst/>
                          <a:latin typeface="Calibri" panose="020F0502020204030204" pitchFamily="34" charset="0"/>
                        </a:rPr>
                        <a:t>728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4542788"/>
                  </a:ext>
                </a:extLst>
              </a:tr>
              <a:tr h="294954">
                <a:tc>
                  <a:txBody>
                    <a:bodyPr/>
                    <a:lstStyle/>
                    <a:p>
                      <a:pPr algn="l" fontAlgn="ctr"/>
                      <a:r>
                        <a:rPr lang="es-CL" sz="1400" b="0" i="0" u="none" strike="noStrike">
                          <a:solidFill>
                            <a:srgbClr val="000000"/>
                          </a:solidFill>
                          <a:effectLst/>
                          <a:latin typeface="Calibri" panose="020F0502020204030204" pitchFamily="34" charset="0"/>
                        </a:rPr>
                        <a:t>Intervenciones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a:solidFill>
                            <a:srgbClr val="000000"/>
                          </a:solidFill>
                          <a:effectLst/>
                          <a:latin typeface="Calibri" panose="020F0502020204030204" pitchFamily="34" charset="0"/>
                        </a:rPr>
                        <a:t>306.535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1400" b="0" i="0" u="none" strike="noStrike" dirty="0">
                          <a:solidFill>
                            <a:srgbClr val="000000"/>
                          </a:solidFill>
                          <a:effectLst/>
                          <a:latin typeface="Calibri" panose="020F0502020204030204" pitchFamily="34" charset="0"/>
                        </a:rPr>
                        <a:t>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960966"/>
                  </a:ext>
                </a:extLst>
              </a:tr>
            </a:tbl>
          </a:graphicData>
        </a:graphic>
      </p:graphicFrame>
      <p:sp>
        <p:nvSpPr>
          <p:cNvPr id="11" name="Rectángulo: esquinas redondeadas 10">
            <a:extLst>
              <a:ext uri="{FF2B5EF4-FFF2-40B4-BE49-F238E27FC236}">
                <a16:creationId xmlns:a16="http://schemas.microsoft.com/office/drawing/2014/main" xmlns="" id="{0A42D579-12FC-4634-A4F2-44CF52CD20AA}"/>
              </a:ext>
            </a:extLst>
          </p:cNvPr>
          <p:cNvSpPr/>
          <p:nvPr/>
        </p:nvSpPr>
        <p:spPr>
          <a:xfrm>
            <a:off x="5513033" y="3983910"/>
            <a:ext cx="5468645" cy="18275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2400" dirty="0">
                <a:ln w="0"/>
                <a:solidFill>
                  <a:schemeClr val="tx1"/>
                </a:solidFill>
                <a:effectLst>
                  <a:outerShdw blurRad="38100" dist="19050" dir="2700000" algn="tl" rotWithShape="0">
                    <a:schemeClr val="dk1">
                      <a:alpha val="40000"/>
                    </a:schemeClr>
                  </a:outerShdw>
                </a:effectLst>
              </a:rPr>
              <a:t>En cada monitoreo semanal se descuentan:</a:t>
            </a:r>
          </a:p>
          <a:p>
            <a:pPr algn="ctr"/>
            <a:r>
              <a:rPr lang="es-CL" sz="2400" dirty="0">
                <a:ln w="0"/>
                <a:solidFill>
                  <a:schemeClr val="tx1"/>
                </a:solidFill>
                <a:effectLst>
                  <a:outerShdw blurRad="38100" dist="19050" dir="2700000" algn="tl" rotWithShape="0">
                    <a:schemeClr val="dk1">
                      <a:alpha val="40000"/>
                    </a:schemeClr>
                  </a:outerShdw>
                </a:effectLst>
              </a:rPr>
              <a:t>Los bloqueados de egresos en SIGTE </a:t>
            </a:r>
          </a:p>
          <a:p>
            <a:pPr algn="ctr"/>
            <a:r>
              <a:rPr lang="es-CL" sz="2400" dirty="0">
                <a:ln w="0"/>
                <a:solidFill>
                  <a:schemeClr val="tx1"/>
                </a:solidFill>
                <a:effectLst>
                  <a:outerShdw blurRad="38100" dist="19050" dir="2700000" algn="tl" rotWithShape="0">
                    <a:schemeClr val="dk1">
                      <a:alpha val="40000"/>
                    </a:schemeClr>
                  </a:outerShdw>
                </a:effectLst>
              </a:rPr>
              <a:t>Los fallecidos pendientes de egresos</a:t>
            </a:r>
          </a:p>
        </p:txBody>
      </p:sp>
    </p:spTree>
    <p:extLst>
      <p:ext uri="{BB962C8B-B14F-4D97-AF65-F5344CB8AC3E}">
        <p14:creationId xmlns:p14="http://schemas.microsoft.com/office/powerpoint/2010/main" val="427338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4E6E90-F086-46F5-97C9-D7BA7610F4AE}"/>
              </a:ext>
            </a:extLst>
          </p:cNvPr>
          <p:cNvSpPr>
            <a:spLocks noGrp="1"/>
          </p:cNvSpPr>
          <p:nvPr>
            <p:ph type="title"/>
          </p:nvPr>
        </p:nvSpPr>
        <p:spPr>
          <a:xfrm>
            <a:off x="203201" y="152400"/>
            <a:ext cx="10886017" cy="482354"/>
          </a:xfrm>
        </p:spPr>
        <p:txBody>
          <a:bodyPr/>
          <a:lstStyle/>
          <a:p>
            <a:r>
              <a:rPr lang="es-CL" dirty="0"/>
              <a:t>Monitoreo de Egresos de Consultas Médicas</a:t>
            </a:r>
          </a:p>
        </p:txBody>
      </p:sp>
      <p:sp>
        <p:nvSpPr>
          <p:cNvPr id="4" name="Marcador de número de diapositiva 3">
            <a:extLst>
              <a:ext uri="{FF2B5EF4-FFF2-40B4-BE49-F238E27FC236}">
                <a16:creationId xmlns:a16="http://schemas.microsoft.com/office/drawing/2014/main" xmlns="" id="{7A2FA737-2B10-4592-9CCB-B083A65EFC1E}"/>
              </a:ext>
            </a:extLst>
          </p:cNvPr>
          <p:cNvSpPr>
            <a:spLocks noGrp="1"/>
          </p:cNvSpPr>
          <p:nvPr>
            <p:ph type="sldNum" sz="quarter" idx="10"/>
          </p:nvPr>
        </p:nvSpPr>
        <p:spPr/>
        <p:txBody>
          <a:bodyPr/>
          <a:lstStyle/>
          <a:p>
            <a:fld id="{20E25609-72CD-47F9-8595-1569A560197E}" type="slidenum">
              <a:rPr lang="en-US" altLang="es-CL" smtClean="0"/>
              <a:pPr/>
              <a:t>24</a:t>
            </a:fld>
            <a:endParaRPr lang="en-US" altLang="es-CL"/>
          </a:p>
        </p:txBody>
      </p:sp>
      <p:pic>
        <p:nvPicPr>
          <p:cNvPr id="7" name="Marcador de contenido 6">
            <a:extLst>
              <a:ext uri="{FF2B5EF4-FFF2-40B4-BE49-F238E27FC236}">
                <a16:creationId xmlns:a16="http://schemas.microsoft.com/office/drawing/2014/main" xmlns="" id="{6877B99A-4BB2-4AFF-A079-200E3735AC41}"/>
              </a:ext>
            </a:extLst>
          </p:cNvPr>
          <p:cNvPicPr>
            <a:picLocks noGrp="1" noChangeAspect="1"/>
          </p:cNvPicPr>
          <p:nvPr>
            <p:ph idx="1"/>
          </p:nvPr>
        </p:nvPicPr>
        <p:blipFill>
          <a:blip r:embed="rId2"/>
          <a:stretch>
            <a:fillRect/>
          </a:stretch>
        </p:blipFill>
        <p:spPr>
          <a:xfrm>
            <a:off x="1513927" y="723899"/>
            <a:ext cx="8269266" cy="5499347"/>
          </a:xfrm>
          <a:prstGeom prst="rect">
            <a:avLst/>
          </a:prstGeom>
        </p:spPr>
      </p:pic>
      <p:sp>
        <p:nvSpPr>
          <p:cNvPr id="8" name="Flecha: a la derecha 7">
            <a:extLst>
              <a:ext uri="{FF2B5EF4-FFF2-40B4-BE49-F238E27FC236}">
                <a16:creationId xmlns:a16="http://schemas.microsoft.com/office/drawing/2014/main" xmlns="" id="{0C5D5309-E02E-42CC-93BC-093AFED1C4EC}"/>
              </a:ext>
            </a:extLst>
          </p:cNvPr>
          <p:cNvSpPr/>
          <p:nvPr/>
        </p:nvSpPr>
        <p:spPr>
          <a:xfrm flipH="1">
            <a:off x="9784200" y="4580014"/>
            <a:ext cx="1305016"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Flecha: a la derecha 8">
            <a:extLst>
              <a:ext uri="{FF2B5EF4-FFF2-40B4-BE49-F238E27FC236}">
                <a16:creationId xmlns:a16="http://schemas.microsoft.com/office/drawing/2014/main" xmlns="" id="{DC9C2F09-B231-4624-86AE-8313AFE4780A}"/>
              </a:ext>
            </a:extLst>
          </p:cNvPr>
          <p:cNvSpPr/>
          <p:nvPr/>
        </p:nvSpPr>
        <p:spPr>
          <a:xfrm flipH="1">
            <a:off x="9784200" y="5512664"/>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Flecha: a la derecha 9">
            <a:extLst>
              <a:ext uri="{FF2B5EF4-FFF2-40B4-BE49-F238E27FC236}">
                <a16:creationId xmlns:a16="http://schemas.microsoft.com/office/drawing/2014/main" xmlns="" id="{7AB7036B-9ED9-40C2-9D40-BBF191225310}"/>
              </a:ext>
            </a:extLst>
          </p:cNvPr>
          <p:cNvSpPr/>
          <p:nvPr/>
        </p:nvSpPr>
        <p:spPr>
          <a:xfrm flipH="1">
            <a:off x="9783192" y="3970106"/>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Flecha: a la derecha 10">
            <a:extLst>
              <a:ext uri="{FF2B5EF4-FFF2-40B4-BE49-F238E27FC236}">
                <a16:creationId xmlns:a16="http://schemas.microsoft.com/office/drawing/2014/main" xmlns="" id="{534F0471-D546-472A-94AC-4944C4B79066}"/>
              </a:ext>
            </a:extLst>
          </p:cNvPr>
          <p:cNvSpPr/>
          <p:nvPr/>
        </p:nvSpPr>
        <p:spPr>
          <a:xfrm flipH="1">
            <a:off x="5443491" y="4155366"/>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Flecha: a la derecha 11">
            <a:extLst>
              <a:ext uri="{FF2B5EF4-FFF2-40B4-BE49-F238E27FC236}">
                <a16:creationId xmlns:a16="http://schemas.microsoft.com/office/drawing/2014/main" xmlns="" id="{7E145815-3543-4DC6-8616-2B20C73BBA16}"/>
              </a:ext>
            </a:extLst>
          </p:cNvPr>
          <p:cNvSpPr/>
          <p:nvPr/>
        </p:nvSpPr>
        <p:spPr>
          <a:xfrm flipH="1">
            <a:off x="9783193" y="3269017"/>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Flecha: a la derecha 12">
            <a:extLst>
              <a:ext uri="{FF2B5EF4-FFF2-40B4-BE49-F238E27FC236}">
                <a16:creationId xmlns:a16="http://schemas.microsoft.com/office/drawing/2014/main" xmlns="" id="{1746221A-DAA0-4DCA-B3FD-D550F7AE6F2B}"/>
              </a:ext>
            </a:extLst>
          </p:cNvPr>
          <p:cNvSpPr/>
          <p:nvPr/>
        </p:nvSpPr>
        <p:spPr>
          <a:xfrm flipH="1">
            <a:off x="5443489" y="1936810"/>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31430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19A069-9B67-408F-888D-834C59FB0248}"/>
              </a:ext>
            </a:extLst>
          </p:cNvPr>
          <p:cNvSpPr>
            <a:spLocks noGrp="1"/>
          </p:cNvSpPr>
          <p:nvPr>
            <p:ph type="title"/>
          </p:nvPr>
        </p:nvSpPr>
        <p:spPr>
          <a:xfrm>
            <a:off x="203201" y="152400"/>
            <a:ext cx="10886017" cy="701675"/>
          </a:xfrm>
        </p:spPr>
        <p:txBody>
          <a:bodyPr/>
          <a:lstStyle/>
          <a:p>
            <a:r>
              <a:rPr lang="es-CL" dirty="0"/>
              <a:t>Monitoreo de Egresos de Consultas Odontológicas</a:t>
            </a:r>
          </a:p>
        </p:txBody>
      </p:sp>
      <p:sp>
        <p:nvSpPr>
          <p:cNvPr id="4" name="Marcador de número de diapositiva 3">
            <a:extLst>
              <a:ext uri="{FF2B5EF4-FFF2-40B4-BE49-F238E27FC236}">
                <a16:creationId xmlns:a16="http://schemas.microsoft.com/office/drawing/2014/main" xmlns="" id="{FD5DD964-26ED-4932-8754-31D5E5AFDC9F}"/>
              </a:ext>
            </a:extLst>
          </p:cNvPr>
          <p:cNvSpPr>
            <a:spLocks noGrp="1"/>
          </p:cNvSpPr>
          <p:nvPr>
            <p:ph type="sldNum" sz="quarter" idx="10"/>
          </p:nvPr>
        </p:nvSpPr>
        <p:spPr/>
        <p:txBody>
          <a:bodyPr/>
          <a:lstStyle/>
          <a:p>
            <a:fld id="{20E25609-72CD-47F9-8595-1569A560197E}" type="slidenum">
              <a:rPr lang="en-US" altLang="es-CL" smtClean="0"/>
              <a:pPr/>
              <a:t>25</a:t>
            </a:fld>
            <a:endParaRPr lang="en-US" altLang="es-CL"/>
          </a:p>
        </p:txBody>
      </p:sp>
      <p:pic>
        <p:nvPicPr>
          <p:cNvPr id="5" name="Imagen 4">
            <a:extLst>
              <a:ext uri="{FF2B5EF4-FFF2-40B4-BE49-F238E27FC236}">
                <a16:creationId xmlns:a16="http://schemas.microsoft.com/office/drawing/2014/main" xmlns="" id="{07A391C9-898A-46FC-8382-66271E606DD6}"/>
              </a:ext>
            </a:extLst>
          </p:cNvPr>
          <p:cNvPicPr>
            <a:picLocks noChangeAspect="1"/>
          </p:cNvPicPr>
          <p:nvPr/>
        </p:nvPicPr>
        <p:blipFill>
          <a:blip r:embed="rId2"/>
          <a:stretch>
            <a:fillRect/>
          </a:stretch>
        </p:blipFill>
        <p:spPr>
          <a:xfrm>
            <a:off x="1386269" y="854074"/>
            <a:ext cx="8317028" cy="5484581"/>
          </a:xfrm>
          <a:prstGeom prst="rect">
            <a:avLst/>
          </a:prstGeom>
        </p:spPr>
      </p:pic>
      <p:sp>
        <p:nvSpPr>
          <p:cNvPr id="6" name="Flecha: a la derecha 5">
            <a:extLst>
              <a:ext uri="{FF2B5EF4-FFF2-40B4-BE49-F238E27FC236}">
                <a16:creationId xmlns:a16="http://schemas.microsoft.com/office/drawing/2014/main" xmlns="" id="{44D12BA0-2A06-427C-88D1-705995ECDBC9}"/>
              </a:ext>
            </a:extLst>
          </p:cNvPr>
          <p:cNvSpPr/>
          <p:nvPr/>
        </p:nvSpPr>
        <p:spPr>
          <a:xfrm>
            <a:off x="3575719" y="2288220"/>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Flecha: a la derecha 6">
            <a:extLst>
              <a:ext uri="{FF2B5EF4-FFF2-40B4-BE49-F238E27FC236}">
                <a16:creationId xmlns:a16="http://schemas.microsoft.com/office/drawing/2014/main" xmlns="" id="{96CED3D2-AC44-4716-A493-57BB5F5D6BDC}"/>
              </a:ext>
            </a:extLst>
          </p:cNvPr>
          <p:cNvSpPr/>
          <p:nvPr/>
        </p:nvSpPr>
        <p:spPr>
          <a:xfrm>
            <a:off x="3575720" y="4739936"/>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Flecha: a la derecha 7">
            <a:extLst>
              <a:ext uri="{FF2B5EF4-FFF2-40B4-BE49-F238E27FC236}">
                <a16:creationId xmlns:a16="http://schemas.microsoft.com/office/drawing/2014/main" xmlns="" id="{43249BD6-8A2E-44B7-9455-CE40783EB660}"/>
              </a:ext>
            </a:extLst>
          </p:cNvPr>
          <p:cNvSpPr/>
          <p:nvPr/>
        </p:nvSpPr>
        <p:spPr>
          <a:xfrm flipH="1">
            <a:off x="9703297" y="2602267"/>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Flecha: a la derecha 8">
            <a:extLst>
              <a:ext uri="{FF2B5EF4-FFF2-40B4-BE49-F238E27FC236}">
                <a16:creationId xmlns:a16="http://schemas.microsoft.com/office/drawing/2014/main" xmlns="" id="{2689B656-FAEB-446E-A26C-EACC22B23676}"/>
              </a:ext>
            </a:extLst>
          </p:cNvPr>
          <p:cNvSpPr/>
          <p:nvPr/>
        </p:nvSpPr>
        <p:spPr>
          <a:xfrm flipH="1">
            <a:off x="9666817" y="4250986"/>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Flecha: a la derecha 9">
            <a:extLst>
              <a:ext uri="{FF2B5EF4-FFF2-40B4-BE49-F238E27FC236}">
                <a16:creationId xmlns:a16="http://schemas.microsoft.com/office/drawing/2014/main" xmlns="" id="{BCF52578-FC84-4D50-A87C-40729CB62238}"/>
              </a:ext>
            </a:extLst>
          </p:cNvPr>
          <p:cNvSpPr/>
          <p:nvPr/>
        </p:nvSpPr>
        <p:spPr>
          <a:xfrm flipH="1">
            <a:off x="9703296" y="5805133"/>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56964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FE0A2F-679E-4C87-9EA1-79809AB6D1EE}"/>
              </a:ext>
            </a:extLst>
          </p:cNvPr>
          <p:cNvSpPr>
            <a:spLocks noGrp="1"/>
          </p:cNvSpPr>
          <p:nvPr>
            <p:ph type="title"/>
          </p:nvPr>
        </p:nvSpPr>
        <p:spPr/>
        <p:txBody>
          <a:bodyPr/>
          <a:lstStyle/>
          <a:p>
            <a:r>
              <a:rPr lang="es-CL" dirty="0"/>
              <a:t>Monitoreo de Egresos de Intervenciones Quirúrgicas</a:t>
            </a:r>
          </a:p>
        </p:txBody>
      </p:sp>
      <p:sp>
        <p:nvSpPr>
          <p:cNvPr id="4" name="Marcador de número de diapositiva 3">
            <a:extLst>
              <a:ext uri="{FF2B5EF4-FFF2-40B4-BE49-F238E27FC236}">
                <a16:creationId xmlns:a16="http://schemas.microsoft.com/office/drawing/2014/main" xmlns="" id="{F28BDA9B-B310-40B8-A889-02EE2F38DE7E}"/>
              </a:ext>
            </a:extLst>
          </p:cNvPr>
          <p:cNvSpPr>
            <a:spLocks noGrp="1"/>
          </p:cNvSpPr>
          <p:nvPr>
            <p:ph type="sldNum" sz="quarter" idx="10"/>
          </p:nvPr>
        </p:nvSpPr>
        <p:spPr/>
        <p:txBody>
          <a:bodyPr/>
          <a:lstStyle/>
          <a:p>
            <a:fld id="{20E25609-72CD-47F9-8595-1569A560197E}" type="slidenum">
              <a:rPr lang="en-US" altLang="es-CL" smtClean="0"/>
              <a:pPr/>
              <a:t>26</a:t>
            </a:fld>
            <a:endParaRPr lang="en-US" altLang="es-CL"/>
          </a:p>
        </p:txBody>
      </p:sp>
      <p:pic>
        <p:nvPicPr>
          <p:cNvPr id="5" name="Imagen 4">
            <a:extLst>
              <a:ext uri="{FF2B5EF4-FFF2-40B4-BE49-F238E27FC236}">
                <a16:creationId xmlns:a16="http://schemas.microsoft.com/office/drawing/2014/main" xmlns="" id="{9E768552-136B-4A7A-9E5E-481496E539BF}"/>
              </a:ext>
            </a:extLst>
          </p:cNvPr>
          <p:cNvPicPr>
            <a:picLocks noChangeAspect="1"/>
          </p:cNvPicPr>
          <p:nvPr/>
        </p:nvPicPr>
        <p:blipFill>
          <a:blip r:embed="rId2"/>
          <a:stretch>
            <a:fillRect/>
          </a:stretch>
        </p:blipFill>
        <p:spPr>
          <a:xfrm>
            <a:off x="1191753" y="929861"/>
            <a:ext cx="8458274" cy="5337773"/>
          </a:xfrm>
          <a:prstGeom prst="rect">
            <a:avLst/>
          </a:prstGeom>
        </p:spPr>
      </p:pic>
      <p:sp>
        <p:nvSpPr>
          <p:cNvPr id="6" name="Flecha: a la derecha 5">
            <a:extLst>
              <a:ext uri="{FF2B5EF4-FFF2-40B4-BE49-F238E27FC236}">
                <a16:creationId xmlns:a16="http://schemas.microsoft.com/office/drawing/2014/main" xmlns="" id="{BD9E881F-CC0B-4820-B3F6-20EB5C8E9644}"/>
              </a:ext>
            </a:extLst>
          </p:cNvPr>
          <p:cNvSpPr/>
          <p:nvPr/>
        </p:nvSpPr>
        <p:spPr>
          <a:xfrm>
            <a:off x="3458357" y="3245036"/>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Flecha: a la derecha 6">
            <a:extLst>
              <a:ext uri="{FF2B5EF4-FFF2-40B4-BE49-F238E27FC236}">
                <a16:creationId xmlns:a16="http://schemas.microsoft.com/office/drawing/2014/main" xmlns="" id="{57B13B8F-31A2-4ADD-80EF-81D34C9BB9EC}"/>
              </a:ext>
            </a:extLst>
          </p:cNvPr>
          <p:cNvSpPr/>
          <p:nvPr/>
        </p:nvSpPr>
        <p:spPr>
          <a:xfrm>
            <a:off x="3458356" y="2930988"/>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Flecha: a la derecha 7">
            <a:extLst>
              <a:ext uri="{FF2B5EF4-FFF2-40B4-BE49-F238E27FC236}">
                <a16:creationId xmlns:a16="http://schemas.microsoft.com/office/drawing/2014/main" xmlns="" id="{35A605E2-26CD-491C-A7A1-25E67F5DD828}"/>
              </a:ext>
            </a:extLst>
          </p:cNvPr>
          <p:cNvSpPr/>
          <p:nvPr/>
        </p:nvSpPr>
        <p:spPr>
          <a:xfrm>
            <a:off x="3532338" y="4366087"/>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Flecha: a la derecha 8">
            <a:extLst>
              <a:ext uri="{FF2B5EF4-FFF2-40B4-BE49-F238E27FC236}">
                <a16:creationId xmlns:a16="http://schemas.microsoft.com/office/drawing/2014/main" xmlns="" id="{7AED72F7-25BD-4464-8386-C4A5A6497E9E}"/>
              </a:ext>
            </a:extLst>
          </p:cNvPr>
          <p:cNvSpPr/>
          <p:nvPr/>
        </p:nvSpPr>
        <p:spPr>
          <a:xfrm>
            <a:off x="6123611" y="2785369"/>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0" name="Flecha: a la derecha 9">
            <a:extLst>
              <a:ext uri="{FF2B5EF4-FFF2-40B4-BE49-F238E27FC236}">
                <a16:creationId xmlns:a16="http://schemas.microsoft.com/office/drawing/2014/main" xmlns="" id="{5DE47009-9581-41F7-A8D7-C61A4D6D8D06}"/>
              </a:ext>
            </a:extLst>
          </p:cNvPr>
          <p:cNvSpPr/>
          <p:nvPr/>
        </p:nvSpPr>
        <p:spPr>
          <a:xfrm flipH="1">
            <a:off x="9650027" y="2302893"/>
            <a:ext cx="1305017" cy="62809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26591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7A1D5D-4B37-47C5-A34E-A5029A3C89A4}"/>
              </a:ext>
            </a:extLst>
          </p:cNvPr>
          <p:cNvSpPr>
            <a:spLocks noGrp="1"/>
          </p:cNvSpPr>
          <p:nvPr>
            <p:ph type="title"/>
          </p:nvPr>
        </p:nvSpPr>
        <p:spPr/>
        <p:txBody>
          <a:bodyPr/>
          <a:lstStyle/>
          <a:p>
            <a:r>
              <a:rPr lang="es-MX" dirty="0"/>
              <a:t>Consideraciones</a:t>
            </a:r>
            <a:endParaRPr lang="es-CL" dirty="0"/>
          </a:p>
        </p:txBody>
      </p:sp>
      <p:sp>
        <p:nvSpPr>
          <p:cNvPr id="4" name="Marcador de número de diapositiva 3">
            <a:extLst>
              <a:ext uri="{FF2B5EF4-FFF2-40B4-BE49-F238E27FC236}">
                <a16:creationId xmlns:a16="http://schemas.microsoft.com/office/drawing/2014/main" xmlns="" id="{74DB7501-34A0-4259-B2D9-BDE2BE77EE65}"/>
              </a:ext>
            </a:extLst>
          </p:cNvPr>
          <p:cNvSpPr>
            <a:spLocks noGrp="1"/>
          </p:cNvSpPr>
          <p:nvPr>
            <p:ph type="sldNum" sz="quarter" idx="10"/>
          </p:nvPr>
        </p:nvSpPr>
        <p:spPr/>
        <p:txBody>
          <a:bodyPr/>
          <a:lstStyle/>
          <a:p>
            <a:fld id="{20E25609-72CD-47F9-8595-1569A560197E}" type="slidenum">
              <a:rPr lang="en-US" altLang="es-CL" smtClean="0"/>
              <a:pPr/>
              <a:t>27</a:t>
            </a:fld>
            <a:endParaRPr lang="en-US" altLang="es-CL"/>
          </a:p>
        </p:txBody>
      </p:sp>
      <p:graphicFrame>
        <p:nvGraphicFramePr>
          <p:cNvPr id="6" name="Diagrama 5">
            <a:extLst>
              <a:ext uri="{FF2B5EF4-FFF2-40B4-BE49-F238E27FC236}">
                <a16:creationId xmlns:a16="http://schemas.microsoft.com/office/drawing/2014/main" xmlns="" id="{1BE4B156-2DE8-4A2B-9009-743023AAF1C1}"/>
              </a:ext>
            </a:extLst>
          </p:cNvPr>
          <p:cNvGraphicFramePr/>
          <p:nvPr>
            <p:extLst>
              <p:ext uri="{D42A27DB-BD31-4B8C-83A1-F6EECF244321}">
                <p14:modId xmlns:p14="http://schemas.microsoft.com/office/powerpoint/2010/main" val="1671172041"/>
              </p:ext>
            </p:extLst>
          </p:nvPr>
        </p:nvGraphicFramePr>
        <p:xfrm>
          <a:off x="1312152" y="1040860"/>
          <a:ext cx="9057217" cy="5097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497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B5018847-6564-42B9-9F55-DCA218EF39B6}"/>
              </a:ext>
            </a:extLst>
          </p:cNvPr>
          <p:cNvPicPr>
            <a:picLocks noGrp="1" noChangeAspect="1"/>
          </p:cNvPicPr>
          <p:nvPr>
            <p:ph idx="1"/>
          </p:nvPr>
        </p:nvPicPr>
        <p:blipFill rotWithShape="1">
          <a:blip r:embed="rId2"/>
          <a:srcRect l="22863" t="13637" r="24176" b="5157"/>
          <a:stretch/>
        </p:blipFill>
        <p:spPr>
          <a:xfrm>
            <a:off x="664849" y="932160"/>
            <a:ext cx="6968970" cy="4998127"/>
          </a:xfrm>
        </p:spPr>
      </p:pic>
      <p:sp>
        <p:nvSpPr>
          <p:cNvPr id="4" name="Marcador de número de diapositiva 3">
            <a:extLst>
              <a:ext uri="{FF2B5EF4-FFF2-40B4-BE49-F238E27FC236}">
                <a16:creationId xmlns:a16="http://schemas.microsoft.com/office/drawing/2014/main" xmlns="" id="{ADB9C852-9CF4-4419-8547-FCA952CE3F6E}"/>
              </a:ext>
            </a:extLst>
          </p:cNvPr>
          <p:cNvSpPr>
            <a:spLocks noGrp="1"/>
          </p:cNvSpPr>
          <p:nvPr>
            <p:ph type="sldNum" sz="quarter" idx="10"/>
          </p:nvPr>
        </p:nvSpPr>
        <p:spPr/>
        <p:txBody>
          <a:bodyPr/>
          <a:lstStyle/>
          <a:p>
            <a:fld id="{20E25609-72CD-47F9-8595-1569A560197E}" type="slidenum">
              <a:rPr lang="en-US" altLang="es-CL" smtClean="0"/>
              <a:pPr/>
              <a:t>28</a:t>
            </a:fld>
            <a:endParaRPr lang="en-US" altLang="es-CL"/>
          </a:p>
        </p:txBody>
      </p:sp>
      <p:sp>
        <p:nvSpPr>
          <p:cNvPr id="7" name="Rectángulo: esquinas redondeadas 6">
            <a:extLst>
              <a:ext uri="{FF2B5EF4-FFF2-40B4-BE49-F238E27FC236}">
                <a16:creationId xmlns:a16="http://schemas.microsoft.com/office/drawing/2014/main" xmlns="" id="{AFF8730D-C728-46D9-A875-CD0613041A26}"/>
              </a:ext>
            </a:extLst>
          </p:cNvPr>
          <p:cNvSpPr/>
          <p:nvPr/>
        </p:nvSpPr>
        <p:spPr>
          <a:xfrm>
            <a:off x="7883371" y="892207"/>
            <a:ext cx="2844800" cy="50380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2000" dirty="0">
                <a:solidFill>
                  <a:schemeClr val="tx1"/>
                </a:solidFill>
              </a:rPr>
              <a:t>Todos los Servicios de Salud que hayan publicado lista de espera omitida de publicaciones de años anteriores debe dar cumplimiento a lo mencionado en este Ord. Independiente que los registros sean únicamente cerrados ya que cambian la casuística de dichos periodos</a:t>
            </a:r>
          </a:p>
        </p:txBody>
      </p:sp>
    </p:spTree>
    <p:extLst>
      <p:ext uri="{BB962C8B-B14F-4D97-AF65-F5344CB8AC3E}">
        <p14:creationId xmlns:p14="http://schemas.microsoft.com/office/powerpoint/2010/main" val="3025096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1460745"/>
            <a:ext cx="8534400" cy="714283"/>
          </a:xfrm>
        </p:spPr>
        <p:txBody>
          <a:bodyPr/>
          <a:lstStyle/>
          <a:p>
            <a:r>
              <a:rPr lang="es-CL" sz="4800" dirty="0">
                <a:solidFill>
                  <a:schemeClr val="tx2"/>
                </a:solidFill>
              </a:rPr>
              <a:t>Plan de Licitación FONASA para resolver Lista de Espera Quirúrgica No GES</a:t>
            </a:r>
            <a:endParaRPr lang="es-CL" sz="4800" dirty="0"/>
          </a:p>
        </p:txBody>
      </p:sp>
    </p:spTree>
    <p:extLst>
      <p:ext uri="{BB962C8B-B14F-4D97-AF65-F5344CB8AC3E}">
        <p14:creationId xmlns:p14="http://schemas.microsoft.com/office/powerpoint/2010/main" val="285218264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Consultas Nuevas de Especialidades Médicas</a:t>
            </a:r>
            <a:endParaRPr lang="es-CL" sz="4800" dirty="0"/>
          </a:p>
        </p:txBody>
      </p:sp>
    </p:spTree>
    <p:extLst>
      <p:ext uri="{BB962C8B-B14F-4D97-AF65-F5344CB8AC3E}">
        <p14:creationId xmlns:p14="http://schemas.microsoft.com/office/powerpoint/2010/main" val="298770893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1FDC8E-9CF0-41E6-A800-5F9BA0D497E4}"/>
              </a:ext>
            </a:extLst>
          </p:cNvPr>
          <p:cNvSpPr>
            <a:spLocks noGrp="1"/>
          </p:cNvSpPr>
          <p:nvPr>
            <p:ph type="title"/>
          </p:nvPr>
        </p:nvSpPr>
        <p:spPr>
          <a:xfrm>
            <a:off x="203201" y="152400"/>
            <a:ext cx="10886017" cy="701675"/>
          </a:xfrm>
        </p:spPr>
        <p:txBody>
          <a:bodyPr/>
          <a:lstStyle/>
          <a:p>
            <a:r>
              <a:rPr lang="es-CL" dirty="0"/>
              <a:t>Registro en SIGTE</a:t>
            </a:r>
          </a:p>
        </p:txBody>
      </p:sp>
      <p:sp>
        <p:nvSpPr>
          <p:cNvPr id="3" name="Marcador de contenido 2">
            <a:extLst>
              <a:ext uri="{FF2B5EF4-FFF2-40B4-BE49-F238E27FC236}">
                <a16:creationId xmlns:a16="http://schemas.microsoft.com/office/drawing/2014/main" xmlns="" id="{216B5F4E-E707-4B64-AC50-6CE0BC1CCE3E}"/>
              </a:ext>
            </a:extLst>
          </p:cNvPr>
          <p:cNvSpPr>
            <a:spLocks noGrp="1"/>
          </p:cNvSpPr>
          <p:nvPr>
            <p:ph idx="1"/>
          </p:nvPr>
        </p:nvSpPr>
        <p:spPr>
          <a:xfrm>
            <a:off x="203201" y="963058"/>
            <a:ext cx="10902951" cy="4525962"/>
          </a:xfrm>
        </p:spPr>
        <p:txBody>
          <a:bodyPr/>
          <a:lstStyle/>
          <a:p>
            <a:pPr algn="just"/>
            <a:r>
              <a:rPr lang="es-CL" dirty="0"/>
              <a:t>El universo corresponde a la Lista de Espera del cierre al corte del 30 de Noviembre del 2020, compuesto por 281.830 casos, de las cuales 206.207 correspondían a Cirugías Mayores.</a:t>
            </a:r>
          </a:p>
          <a:p>
            <a:pPr algn="just"/>
            <a:r>
              <a:rPr lang="es-CL" dirty="0"/>
              <a:t>La distribución del universos es realizada a través de un algoritmo del FONASA a los establecimientos que se adjudicaron la licitación. El que se encuentra en proceso de mejora.</a:t>
            </a:r>
          </a:p>
          <a:p>
            <a:pPr algn="just"/>
            <a:r>
              <a:rPr lang="es-CL" dirty="0"/>
              <a:t>Los egresos de Lista de Espera por atención realizada, se registran en SIGTE con causal de salida 1 en el Hospital paciente, establecimiento en el cual correspondía haber resuelto la atención en SIGTE; lo anterior una vez </a:t>
            </a:r>
            <a:r>
              <a:rPr lang="es-CL" dirty="0" err="1"/>
              <a:t>recepcionado</a:t>
            </a:r>
            <a:r>
              <a:rPr lang="es-CL" dirty="0"/>
              <a:t> el Protocolo Operatorio informado por sistema de FONASA.</a:t>
            </a:r>
          </a:p>
          <a:p>
            <a:pPr algn="just"/>
            <a:r>
              <a:rPr lang="es-CL" dirty="0"/>
              <a:t>Los otros documento de egreso de los hospitales resolutores no constituyen egreso de la lista de espera en SIGTE, hasta que no sean validados o corroborados como tal por los funcionarios de Gestión y/o Registros de Lista de Espera del Hospital Paciente. Llamar o Visitar a los Usuarios para certificar que lo descrito en documento corresponde como egreso. </a:t>
            </a:r>
          </a:p>
          <a:p>
            <a:pPr marL="0" indent="0" algn="just">
              <a:buNone/>
            </a:pPr>
            <a:endParaRPr lang="es-CL" dirty="0"/>
          </a:p>
          <a:p>
            <a:pPr algn="just"/>
            <a:endParaRPr lang="es-CL" dirty="0"/>
          </a:p>
          <a:p>
            <a:pPr algn="just"/>
            <a:endParaRPr lang="es-CL" dirty="0"/>
          </a:p>
        </p:txBody>
      </p:sp>
      <p:sp>
        <p:nvSpPr>
          <p:cNvPr id="4" name="Marcador de número de diapositiva 3">
            <a:extLst>
              <a:ext uri="{FF2B5EF4-FFF2-40B4-BE49-F238E27FC236}">
                <a16:creationId xmlns:a16="http://schemas.microsoft.com/office/drawing/2014/main" xmlns="" id="{2567277C-A390-42D0-8815-FB09CCE5ED6E}"/>
              </a:ext>
            </a:extLst>
          </p:cNvPr>
          <p:cNvSpPr>
            <a:spLocks noGrp="1"/>
          </p:cNvSpPr>
          <p:nvPr>
            <p:ph type="sldNum" sz="quarter" idx="10"/>
          </p:nvPr>
        </p:nvSpPr>
        <p:spPr/>
        <p:txBody>
          <a:bodyPr/>
          <a:lstStyle/>
          <a:p>
            <a:fld id="{20E25609-72CD-47F9-8595-1569A560197E}" type="slidenum">
              <a:rPr lang="en-US" altLang="es-CL" smtClean="0"/>
              <a:pPr/>
              <a:t>30</a:t>
            </a:fld>
            <a:endParaRPr lang="en-US" altLang="es-CL"/>
          </a:p>
        </p:txBody>
      </p:sp>
    </p:spTree>
    <p:extLst>
      <p:ext uri="{BB962C8B-B14F-4D97-AF65-F5344CB8AC3E}">
        <p14:creationId xmlns:p14="http://schemas.microsoft.com/office/powerpoint/2010/main" val="8470479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MX" sz="4800" dirty="0">
                <a:solidFill>
                  <a:schemeClr val="tx2"/>
                </a:solidFill>
              </a:rPr>
              <a:t>Indicadores EAR y ADP</a:t>
            </a:r>
            <a:endParaRPr lang="es-CL" sz="4800" dirty="0"/>
          </a:p>
        </p:txBody>
      </p:sp>
    </p:spTree>
    <p:extLst>
      <p:ext uri="{BB962C8B-B14F-4D97-AF65-F5344CB8AC3E}">
        <p14:creationId xmlns:p14="http://schemas.microsoft.com/office/powerpoint/2010/main" val="326248909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xmlns="" id="{50ADC832-AB85-406C-A4F0-B19FE3A4E581}"/>
              </a:ext>
            </a:extLst>
          </p:cNvPr>
          <p:cNvSpPr>
            <a:spLocks noGrp="1"/>
          </p:cNvSpPr>
          <p:nvPr>
            <p:ph type="body" idx="1"/>
          </p:nvPr>
        </p:nvSpPr>
        <p:spPr>
          <a:xfrm>
            <a:off x="609599" y="664529"/>
            <a:ext cx="5386917" cy="46293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lstStyle/>
          <a:p>
            <a:pPr algn="ctr"/>
            <a:r>
              <a:rPr lang="es-CL" dirty="0"/>
              <a:t>EAR</a:t>
            </a:r>
          </a:p>
        </p:txBody>
      </p:sp>
      <p:sp>
        <p:nvSpPr>
          <p:cNvPr id="7" name="Marcador de contenido 6">
            <a:extLst>
              <a:ext uri="{FF2B5EF4-FFF2-40B4-BE49-F238E27FC236}">
                <a16:creationId xmlns:a16="http://schemas.microsoft.com/office/drawing/2014/main" xmlns="" id="{85CCE274-1BD5-464C-8352-A9D4B2B22BF7}"/>
              </a:ext>
            </a:extLst>
          </p:cNvPr>
          <p:cNvSpPr>
            <a:spLocks noGrp="1"/>
          </p:cNvSpPr>
          <p:nvPr>
            <p:ph sz="half" idx="2"/>
          </p:nvPr>
        </p:nvSpPr>
        <p:spPr>
          <a:xfrm>
            <a:off x="609599" y="1278230"/>
            <a:ext cx="5386917" cy="39512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s-CL" sz="1800" dirty="0">
                <a:solidFill>
                  <a:schemeClr val="tx1"/>
                </a:solidFill>
              </a:rPr>
              <a:t>Se mantiene reporte mensual por parte de equipo de Lista de Espera no GES de DIGERA, el que contiene el detalle de todos los establecimientos que presentan casos en lista de espera abierta al corte, sin descuento de los casos informados como postergados.</a:t>
            </a:r>
          </a:p>
          <a:p>
            <a:pPr marL="0" indent="0">
              <a:buNone/>
            </a:pPr>
            <a:endParaRPr lang="es-CL" sz="1800" dirty="0">
              <a:solidFill>
                <a:schemeClr val="tx1"/>
              </a:solidFill>
            </a:endParaRPr>
          </a:p>
          <a:p>
            <a:pPr marL="0" indent="0">
              <a:buNone/>
            </a:pPr>
            <a:r>
              <a:rPr lang="es-CL" sz="1800" dirty="0">
                <a:solidFill>
                  <a:schemeClr val="tx1"/>
                </a:solidFill>
              </a:rPr>
              <a:t>Al cierre de año este proceso incluirá el descuento de los casos postergado validados por DIGERA que se encuentren vigentes al corte.</a:t>
            </a:r>
          </a:p>
        </p:txBody>
      </p:sp>
      <p:sp>
        <p:nvSpPr>
          <p:cNvPr id="8" name="Marcador de texto 7">
            <a:extLst>
              <a:ext uri="{FF2B5EF4-FFF2-40B4-BE49-F238E27FC236}">
                <a16:creationId xmlns:a16="http://schemas.microsoft.com/office/drawing/2014/main" xmlns="" id="{804779E3-EEF9-4BFE-854F-2EC6255C62AC}"/>
              </a:ext>
            </a:extLst>
          </p:cNvPr>
          <p:cNvSpPr>
            <a:spLocks noGrp="1"/>
          </p:cNvSpPr>
          <p:nvPr>
            <p:ph type="body" sz="quarter" idx="3"/>
          </p:nvPr>
        </p:nvSpPr>
        <p:spPr>
          <a:xfrm>
            <a:off x="6193367" y="673407"/>
            <a:ext cx="5389033" cy="454054"/>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a:lstStyle/>
          <a:p>
            <a:pPr algn="ctr"/>
            <a:r>
              <a:rPr lang="es-CL" dirty="0"/>
              <a:t>ADP</a:t>
            </a:r>
          </a:p>
        </p:txBody>
      </p:sp>
      <p:sp>
        <p:nvSpPr>
          <p:cNvPr id="9" name="Marcador de contenido 8">
            <a:extLst>
              <a:ext uri="{FF2B5EF4-FFF2-40B4-BE49-F238E27FC236}">
                <a16:creationId xmlns:a16="http://schemas.microsoft.com/office/drawing/2014/main" xmlns="" id="{FB8A29B8-300E-47F5-8FEC-21161AA75CBC}"/>
              </a:ext>
            </a:extLst>
          </p:cNvPr>
          <p:cNvSpPr>
            <a:spLocks noGrp="1"/>
          </p:cNvSpPr>
          <p:nvPr>
            <p:ph sz="quarter" idx="4"/>
          </p:nvPr>
        </p:nvSpPr>
        <p:spPr>
          <a:xfrm>
            <a:off x="6193366" y="1278230"/>
            <a:ext cx="5389033" cy="3951288"/>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marL="0" indent="0">
              <a:buNone/>
            </a:pPr>
            <a:r>
              <a:rPr lang="es-CL" sz="1800" dirty="0">
                <a:solidFill>
                  <a:schemeClr val="tx1"/>
                </a:solidFill>
              </a:rPr>
              <a:t>Se mantiene reporte mensual por parte de equipo de Lista de Espera no GES de DIGERA, el que contiene detalle de cantidad de casos según rango de espera y promedio de días de espera por Servicio de Salud.</a:t>
            </a:r>
          </a:p>
          <a:p>
            <a:pPr marL="0" indent="0">
              <a:buNone/>
            </a:pPr>
            <a:r>
              <a:rPr lang="es-CL" sz="1800" dirty="0">
                <a:solidFill>
                  <a:schemeClr val="tx1"/>
                </a:solidFill>
              </a:rPr>
              <a:t>Reporte contiene descuento de los casos postergados informados por los Servicios de Salud y validados por DIGERA. (*)</a:t>
            </a:r>
          </a:p>
          <a:p>
            <a:pPr marL="0" indent="0">
              <a:buNone/>
            </a:pPr>
            <a:r>
              <a:rPr lang="es-CL" sz="1800" dirty="0">
                <a:solidFill>
                  <a:schemeClr val="tx1"/>
                </a:solidFill>
              </a:rPr>
              <a:t>Las evaluaciones oficiales del periodo con pandemia por Covid-19 se realizan acorde a la OT, en caso de quedar no cumplidas se consideran ajuste técnico.  </a:t>
            </a:r>
          </a:p>
        </p:txBody>
      </p:sp>
      <p:sp>
        <p:nvSpPr>
          <p:cNvPr id="4" name="Marcador de número de diapositiva 3">
            <a:extLst>
              <a:ext uri="{FF2B5EF4-FFF2-40B4-BE49-F238E27FC236}">
                <a16:creationId xmlns:a16="http://schemas.microsoft.com/office/drawing/2014/main" xmlns="" id="{065450E2-0D58-4953-811E-7E207338C094}"/>
              </a:ext>
            </a:extLst>
          </p:cNvPr>
          <p:cNvSpPr>
            <a:spLocks noGrp="1"/>
          </p:cNvSpPr>
          <p:nvPr>
            <p:ph type="sldNum" sz="quarter" idx="12"/>
          </p:nvPr>
        </p:nvSpPr>
        <p:spPr/>
        <p:txBody>
          <a:bodyPr/>
          <a:lstStyle/>
          <a:p>
            <a:fld id="{20E25609-72CD-47F9-8595-1569A560197E}" type="slidenum">
              <a:rPr lang="en-US" altLang="es-CL" smtClean="0"/>
              <a:pPr/>
              <a:t>32</a:t>
            </a:fld>
            <a:endParaRPr lang="en-US" altLang="es-CL"/>
          </a:p>
        </p:txBody>
      </p:sp>
      <p:sp>
        <p:nvSpPr>
          <p:cNvPr id="10" name="Rectángulo 9">
            <a:extLst>
              <a:ext uri="{FF2B5EF4-FFF2-40B4-BE49-F238E27FC236}">
                <a16:creationId xmlns:a16="http://schemas.microsoft.com/office/drawing/2014/main" xmlns="" id="{2BE3E4C7-1185-4C6F-9940-5ECDD2285741}"/>
              </a:ext>
            </a:extLst>
          </p:cNvPr>
          <p:cNvSpPr/>
          <p:nvPr/>
        </p:nvSpPr>
        <p:spPr>
          <a:xfrm>
            <a:off x="609599" y="5442583"/>
            <a:ext cx="10972800" cy="639762"/>
          </a:xfrm>
          <a:prstGeom prst="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Todos los cambios de universo de Lista de Espera por declaraciones de lista de espera omitidas previamente o por modificación de la red asistencial local no constituyen cambio de líneas bases. </a:t>
            </a:r>
          </a:p>
        </p:txBody>
      </p:sp>
    </p:spTree>
    <p:extLst>
      <p:ext uri="{BB962C8B-B14F-4D97-AF65-F5344CB8AC3E}">
        <p14:creationId xmlns:p14="http://schemas.microsoft.com/office/powerpoint/2010/main" val="1661329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MX" sz="4800" dirty="0">
                <a:solidFill>
                  <a:schemeClr val="tx2"/>
                </a:solidFill>
              </a:rPr>
              <a:t>Calidad del Registro</a:t>
            </a:r>
            <a:endParaRPr lang="es-CL" sz="4800" dirty="0"/>
          </a:p>
        </p:txBody>
      </p:sp>
    </p:spTree>
    <p:extLst>
      <p:ext uri="{BB962C8B-B14F-4D97-AF65-F5344CB8AC3E}">
        <p14:creationId xmlns:p14="http://schemas.microsoft.com/office/powerpoint/2010/main" val="14844843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idx="1"/>
          </p:nvPr>
        </p:nvSpPr>
        <p:spPr>
          <a:xfrm>
            <a:off x="238711" y="883159"/>
            <a:ext cx="10902951" cy="4525962"/>
          </a:xfrm>
        </p:spPr>
        <p:txBody>
          <a:bodyPr/>
          <a:lstStyle/>
          <a:p>
            <a:pPr marL="0" indent="0">
              <a:buNone/>
            </a:pPr>
            <a:r>
              <a:rPr lang="es-MX" sz="1800" dirty="0">
                <a:solidFill>
                  <a:schemeClr val="tx2"/>
                </a:solidFill>
              </a:rPr>
              <a:t>Se inicio revisión de casos Bloqueados de Egresos en SIGTE, por lo que solicita a los Servicios de Salud revisión de los casos bloqueados, así identificar la causal del bloqueo o descartarlo con el objeto de solicitar a TIC la corrección dirigida o en su defecto que el SS realice la carga, sobre el 60% de los casos son detalles del registro local.</a:t>
            </a:r>
          </a:p>
          <a:p>
            <a:r>
              <a:rPr lang="es-MX" sz="1800" dirty="0">
                <a:solidFill>
                  <a:schemeClr val="tx2"/>
                </a:solidFill>
              </a:rPr>
              <a:t>Ediciones pendientes, cambios de diagnósticos, contactabilidad, etc.</a:t>
            </a:r>
          </a:p>
          <a:p>
            <a:r>
              <a:rPr lang="es-MX" sz="1800" dirty="0" err="1">
                <a:solidFill>
                  <a:schemeClr val="tx2"/>
                </a:solidFill>
              </a:rPr>
              <a:t>Apigee</a:t>
            </a:r>
            <a:r>
              <a:rPr lang="es-MX" sz="1800" dirty="0">
                <a:solidFill>
                  <a:schemeClr val="tx2"/>
                </a:solidFill>
              </a:rPr>
              <a:t> volver a realizar las cargas, comprobar posteriormente la carga con cruces de ID Local en los ingresos o ID SIGTE en los egresos</a:t>
            </a:r>
          </a:p>
          <a:p>
            <a:pPr marL="0" indent="0">
              <a:buNone/>
            </a:pPr>
            <a:endParaRPr lang="es-MX" sz="1800" dirty="0">
              <a:solidFill>
                <a:schemeClr val="tx2"/>
              </a:solidFill>
            </a:endParaRPr>
          </a:p>
          <a:p>
            <a:pPr marL="0" indent="0">
              <a:buNone/>
            </a:pPr>
            <a:r>
              <a:rPr lang="es-MX" sz="1800" dirty="0">
                <a:solidFill>
                  <a:schemeClr val="tx2"/>
                </a:solidFill>
              </a:rPr>
              <a:t>Gestiones DIGERA con TIC</a:t>
            </a:r>
          </a:p>
          <a:p>
            <a:r>
              <a:rPr lang="es-MX" sz="1800" dirty="0">
                <a:solidFill>
                  <a:schemeClr val="tx2"/>
                </a:solidFill>
              </a:rPr>
              <a:t>Inconsistencia de Identidad, segundos nombres, sexo, tilde, caracteres, etc., se requiere Certificado del RCI o Monito Web</a:t>
            </a:r>
          </a:p>
          <a:p>
            <a:r>
              <a:rPr lang="es-MX" sz="1800" dirty="0">
                <a:solidFill>
                  <a:schemeClr val="tx2"/>
                </a:solidFill>
              </a:rPr>
              <a:t>Duplicados exactos egresar por 99, se requiere evidencia del par en estado abierto o cerrado.</a:t>
            </a:r>
          </a:p>
          <a:p>
            <a:r>
              <a:rPr lang="es-MX" sz="1800" dirty="0">
                <a:solidFill>
                  <a:schemeClr val="tx2"/>
                </a:solidFill>
              </a:rPr>
              <a:t>Traslapados en periodo, egresar por 99, se requiere evidencia del par en estado abierto o cerrado.</a:t>
            </a:r>
          </a:p>
          <a:p>
            <a:r>
              <a:rPr lang="es-MX" sz="1800" dirty="0">
                <a:solidFill>
                  <a:schemeClr val="tx2"/>
                </a:solidFill>
              </a:rPr>
              <a:t>Duplicados no exactos por problemas de migración, como por ejemplo LE de CNE Médica de Neonatología en Beneficiario de 67 años.  </a:t>
            </a:r>
          </a:p>
          <a:p>
            <a:pPr marL="0" indent="0">
              <a:buNone/>
            </a:pPr>
            <a:endParaRPr lang="es-MX" sz="1800" dirty="0">
              <a:solidFill>
                <a:schemeClr val="tx2"/>
              </a:solidFill>
            </a:endParaRPr>
          </a:p>
          <a:p>
            <a:pPr marL="0" indent="0">
              <a:buNone/>
            </a:pPr>
            <a:endParaRPr lang="es-CL" sz="1800" dirty="0"/>
          </a:p>
        </p:txBody>
      </p:sp>
    </p:spTree>
    <p:extLst>
      <p:ext uri="{BB962C8B-B14F-4D97-AF65-F5344CB8AC3E}">
        <p14:creationId xmlns:p14="http://schemas.microsoft.com/office/powerpoint/2010/main" val="3622877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4B3397A-7525-491F-8467-E0B658F09304}"/>
              </a:ext>
            </a:extLst>
          </p:cNvPr>
          <p:cNvSpPr>
            <a:spLocks noGrp="1"/>
          </p:cNvSpPr>
          <p:nvPr>
            <p:ph idx="1"/>
          </p:nvPr>
        </p:nvSpPr>
        <p:spPr/>
        <p:txBody>
          <a:bodyPr/>
          <a:lstStyle/>
          <a:p>
            <a:pPr marL="0" indent="0">
              <a:buNone/>
            </a:pPr>
            <a:r>
              <a:rPr lang="es-CL" sz="1800" dirty="0">
                <a:solidFill>
                  <a:schemeClr val="tx2"/>
                </a:solidFill>
              </a:rPr>
              <a:t>Se solicita a los Servicios de Salud generar accesos con correos institucionales asociados a las personas y no a la función (</a:t>
            </a:r>
            <a:r>
              <a:rPr lang="es-CL" sz="1800" dirty="0" err="1">
                <a:solidFill>
                  <a:schemeClr val="tx2"/>
                </a:solidFill>
              </a:rPr>
              <a:t>JefedeListadeEspera</a:t>
            </a:r>
            <a:r>
              <a:rPr lang="es-CL" sz="1800" dirty="0">
                <a:solidFill>
                  <a:schemeClr val="tx2"/>
                </a:solidFill>
              </a:rPr>
              <a:t>@...)</a:t>
            </a:r>
          </a:p>
          <a:p>
            <a:pPr marL="0" indent="0">
              <a:buNone/>
            </a:pPr>
            <a:endParaRPr lang="es-CL" sz="1800" dirty="0">
              <a:solidFill>
                <a:schemeClr val="tx2"/>
              </a:solidFill>
            </a:endParaRPr>
          </a:p>
          <a:p>
            <a:pPr marL="0" indent="0">
              <a:buNone/>
            </a:pPr>
            <a:r>
              <a:rPr lang="es-CL" sz="1800" dirty="0">
                <a:solidFill>
                  <a:schemeClr val="tx2"/>
                </a:solidFill>
              </a:rPr>
              <a:t>Ya no se eliminan perfiles de usuarios, sólo se dejan desactivados, se identificó problema de egreso y ediciones de casos asociados a creación de usuarios con accesos eliminados.</a:t>
            </a:r>
          </a:p>
          <a:p>
            <a:pPr marL="0" indent="0">
              <a:buNone/>
            </a:pPr>
            <a:endParaRPr lang="es-CL" sz="1800" dirty="0">
              <a:solidFill>
                <a:schemeClr val="tx2"/>
              </a:solidFill>
            </a:endParaRPr>
          </a:p>
          <a:p>
            <a:pPr marL="0" indent="0">
              <a:buNone/>
            </a:pPr>
            <a:r>
              <a:rPr lang="es-CL" sz="1800" dirty="0">
                <a:solidFill>
                  <a:schemeClr val="tx2"/>
                </a:solidFill>
              </a:rPr>
              <a:t>Por lo anterior por favor tomar contacto vía correo aquellas personas que se tienen conocimiento de haber procedido de esta forma, con el objeto de </a:t>
            </a:r>
            <a:r>
              <a:rPr lang="es-CL" sz="1800" dirty="0" err="1">
                <a:solidFill>
                  <a:schemeClr val="tx2"/>
                </a:solidFill>
              </a:rPr>
              <a:t>reaperturar</a:t>
            </a:r>
            <a:r>
              <a:rPr lang="es-CL" sz="1800" dirty="0">
                <a:solidFill>
                  <a:schemeClr val="tx2"/>
                </a:solidFill>
              </a:rPr>
              <a:t> el acceso con contraseña nueva o vincular el actual con el acceso anterior. </a:t>
            </a:r>
          </a:p>
        </p:txBody>
      </p:sp>
      <p:sp>
        <p:nvSpPr>
          <p:cNvPr id="4" name="Marcador de número de diapositiva 3">
            <a:extLst>
              <a:ext uri="{FF2B5EF4-FFF2-40B4-BE49-F238E27FC236}">
                <a16:creationId xmlns:a16="http://schemas.microsoft.com/office/drawing/2014/main" xmlns="" id="{7106154B-D96C-46A0-BF30-361CEA118837}"/>
              </a:ext>
            </a:extLst>
          </p:cNvPr>
          <p:cNvSpPr>
            <a:spLocks noGrp="1"/>
          </p:cNvSpPr>
          <p:nvPr>
            <p:ph type="sldNum" sz="quarter" idx="10"/>
          </p:nvPr>
        </p:nvSpPr>
        <p:spPr/>
        <p:txBody>
          <a:bodyPr/>
          <a:lstStyle/>
          <a:p>
            <a:fld id="{20E25609-72CD-47F9-8595-1569A560197E}" type="slidenum">
              <a:rPr lang="en-US" altLang="es-CL" smtClean="0"/>
              <a:pPr/>
              <a:t>35</a:t>
            </a:fld>
            <a:endParaRPr lang="en-US" altLang="es-CL"/>
          </a:p>
        </p:txBody>
      </p:sp>
    </p:spTree>
    <p:extLst>
      <p:ext uri="{BB962C8B-B14F-4D97-AF65-F5344CB8AC3E}">
        <p14:creationId xmlns:p14="http://schemas.microsoft.com/office/powerpoint/2010/main" val="69991671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AE4FA66-3F76-4EBD-A664-B1AD1785BAC6}"/>
              </a:ext>
            </a:extLst>
          </p:cNvPr>
          <p:cNvSpPr/>
          <p:nvPr/>
        </p:nvSpPr>
        <p:spPr>
          <a:xfrm>
            <a:off x="4732070" y="2967335"/>
            <a:ext cx="2727863"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Gracias!!</a:t>
            </a:r>
          </a:p>
        </p:txBody>
      </p:sp>
    </p:spTree>
    <p:extLst>
      <p:ext uri="{BB962C8B-B14F-4D97-AF65-F5344CB8AC3E}">
        <p14:creationId xmlns:p14="http://schemas.microsoft.com/office/powerpoint/2010/main" val="2736865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B3F8BAC2-F364-4253-8F7B-0A038CC52CF4}"/>
              </a:ext>
            </a:extLst>
          </p:cNvPr>
          <p:cNvPicPr>
            <a:picLocks noGrp="1" noChangeAspect="1"/>
          </p:cNvPicPr>
          <p:nvPr>
            <p:ph idx="1"/>
          </p:nvPr>
        </p:nvPicPr>
        <p:blipFill>
          <a:blip r:embed="rId2"/>
          <a:stretch>
            <a:fillRect/>
          </a:stretch>
        </p:blipFill>
        <p:spPr>
          <a:xfrm>
            <a:off x="623954" y="862044"/>
            <a:ext cx="10107124" cy="5485491"/>
          </a:xfrm>
          <a:prstGeom prst="rect">
            <a:avLst/>
          </a:prstGeom>
        </p:spPr>
      </p:pic>
      <p:sp>
        <p:nvSpPr>
          <p:cNvPr id="4" name="Marcador de número de diapositiva 3">
            <a:extLst>
              <a:ext uri="{FF2B5EF4-FFF2-40B4-BE49-F238E27FC236}">
                <a16:creationId xmlns:a16="http://schemas.microsoft.com/office/drawing/2014/main" xmlns="" id="{9B881356-1015-4864-9C5D-FC322476A564}"/>
              </a:ext>
            </a:extLst>
          </p:cNvPr>
          <p:cNvSpPr>
            <a:spLocks noGrp="1"/>
          </p:cNvSpPr>
          <p:nvPr>
            <p:ph type="sldNum" sz="quarter" idx="10"/>
          </p:nvPr>
        </p:nvSpPr>
        <p:spPr/>
        <p:txBody>
          <a:bodyPr/>
          <a:lstStyle/>
          <a:p>
            <a:fld id="{20E25609-72CD-47F9-8595-1569A560197E}" type="slidenum">
              <a:rPr lang="en-US" altLang="es-CL" smtClean="0"/>
              <a:pPr/>
              <a:t>4</a:t>
            </a:fld>
            <a:endParaRPr lang="en-US" altLang="es-CL"/>
          </a:p>
        </p:txBody>
      </p:sp>
    </p:spTree>
    <p:extLst>
      <p:ext uri="{BB962C8B-B14F-4D97-AF65-F5344CB8AC3E}">
        <p14:creationId xmlns:p14="http://schemas.microsoft.com/office/powerpoint/2010/main" val="32430698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4A1FE528-150E-425B-B6FF-0CDEBAEC7EE1}"/>
              </a:ext>
            </a:extLst>
          </p:cNvPr>
          <p:cNvSpPr>
            <a:spLocks noGrp="1"/>
          </p:cNvSpPr>
          <p:nvPr>
            <p:ph type="sldNum" sz="quarter" idx="10"/>
          </p:nvPr>
        </p:nvSpPr>
        <p:spPr/>
        <p:txBody>
          <a:bodyPr/>
          <a:lstStyle/>
          <a:p>
            <a:fld id="{20E25609-72CD-47F9-8595-1569A560197E}" type="slidenum">
              <a:rPr lang="en-US" altLang="es-CL" smtClean="0"/>
              <a:pPr/>
              <a:t>5</a:t>
            </a:fld>
            <a:endParaRPr lang="en-US" altLang="es-CL"/>
          </a:p>
        </p:txBody>
      </p:sp>
      <p:pic>
        <p:nvPicPr>
          <p:cNvPr id="7" name="Imagen 6">
            <a:extLst>
              <a:ext uri="{FF2B5EF4-FFF2-40B4-BE49-F238E27FC236}">
                <a16:creationId xmlns:a16="http://schemas.microsoft.com/office/drawing/2014/main" xmlns="" id="{ACC03C56-34A6-4F81-913C-05885CCFEFCE}"/>
              </a:ext>
            </a:extLst>
          </p:cNvPr>
          <p:cNvPicPr>
            <a:picLocks noChangeAspect="1"/>
          </p:cNvPicPr>
          <p:nvPr/>
        </p:nvPicPr>
        <p:blipFill>
          <a:blip r:embed="rId2"/>
          <a:stretch>
            <a:fillRect/>
          </a:stretch>
        </p:blipFill>
        <p:spPr>
          <a:xfrm>
            <a:off x="722262" y="644740"/>
            <a:ext cx="10031523" cy="5729427"/>
          </a:xfrm>
          <a:prstGeom prst="rect">
            <a:avLst/>
          </a:prstGeom>
        </p:spPr>
      </p:pic>
      <p:sp>
        <p:nvSpPr>
          <p:cNvPr id="5" name="Elipse 4">
            <a:extLst>
              <a:ext uri="{FF2B5EF4-FFF2-40B4-BE49-F238E27FC236}">
                <a16:creationId xmlns:a16="http://schemas.microsoft.com/office/drawing/2014/main" xmlns="" id="{CCD35257-1683-44AA-AE5A-A7AA0EA364A9}"/>
              </a:ext>
            </a:extLst>
          </p:cNvPr>
          <p:cNvSpPr/>
          <p:nvPr/>
        </p:nvSpPr>
        <p:spPr>
          <a:xfrm>
            <a:off x="0" y="0"/>
            <a:ext cx="1633492" cy="1118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LE a Julio 2021</a:t>
            </a:r>
          </a:p>
        </p:txBody>
      </p:sp>
    </p:spTree>
    <p:extLst>
      <p:ext uri="{BB962C8B-B14F-4D97-AF65-F5344CB8AC3E}">
        <p14:creationId xmlns:p14="http://schemas.microsoft.com/office/powerpoint/2010/main" val="417162667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5BD3DB67-983E-4B6D-948A-F646F64F85A2}"/>
              </a:ext>
            </a:extLst>
          </p:cNvPr>
          <p:cNvSpPr>
            <a:spLocks noGrp="1"/>
          </p:cNvSpPr>
          <p:nvPr>
            <p:ph type="sldNum" sz="quarter" idx="10"/>
          </p:nvPr>
        </p:nvSpPr>
        <p:spPr/>
        <p:txBody>
          <a:bodyPr/>
          <a:lstStyle/>
          <a:p>
            <a:fld id="{20E25609-72CD-47F9-8595-1569A560197E}" type="slidenum">
              <a:rPr lang="en-US" altLang="es-CL" smtClean="0"/>
              <a:pPr/>
              <a:t>6</a:t>
            </a:fld>
            <a:endParaRPr lang="en-US" altLang="es-CL"/>
          </a:p>
        </p:txBody>
      </p:sp>
      <p:pic>
        <p:nvPicPr>
          <p:cNvPr id="5" name="Imagen 4">
            <a:extLst>
              <a:ext uri="{FF2B5EF4-FFF2-40B4-BE49-F238E27FC236}">
                <a16:creationId xmlns:a16="http://schemas.microsoft.com/office/drawing/2014/main" xmlns="" id="{2E1339ED-6698-43C3-B2D3-B10AD15F164C}"/>
              </a:ext>
            </a:extLst>
          </p:cNvPr>
          <p:cNvPicPr>
            <a:picLocks noChangeAspect="1"/>
          </p:cNvPicPr>
          <p:nvPr/>
        </p:nvPicPr>
        <p:blipFill>
          <a:blip r:embed="rId2"/>
          <a:stretch>
            <a:fillRect/>
          </a:stretch>
        </p:blipFill>
        <p:spPr>
          <a:xfrm>
            <a:off x="805200" y="662533"/>
            <a:ext cx="9856882" cy="5762776"/>
          </a:xfrm>
          <a:prstGeom prst="rect">
            <a:avLst/>
          </a:prstGeom>
        </p:spPr>
      </p:pic>
      <p:sp>
        <p:nvSpPr>
          <p:cNvPr id="6" name="Elipse 5">
            <a:extLst>
              <a:ext uri="{FF2B5EF4-FFF2-40B4-BE49-F238E27FC236}">
                <a16:creationId xmlns:a16="http://schemas.microsoft.com/office/drawing/2014/main" xmlns="" id="{DE0B0CA0-6AAD-4566-B33B-E03F0B8051B3}"/>
              </a:ext>
            </a:extLst>
          </p:cNvPr>
          <p:cNvSpPr/>
          <p:nvPr/>
        </p:nvSpPr>
        <p:spPr>
          <a:xfrm>
            <a:off x="79900" y="70514"/>
            <a:ext cx="1793289" cy="12195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Egresos 2021</a:t>
            </a:r>
          </a:p>
        </p:txBody>
      </p:sp>
    </p:spTree>
    <p:extLst>
      <p:ext uri="{BB962C8B-B14F-4D97-AF65-F5344CB8AC3E}">
        <p14:creationId xmlns:p14="http://schemas.microsoft.com/office/powerpoint/2010/main" val="30596990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A45777FE-458C-43CA-84B9-FA0ABDADE507}"/>
              </a:ext>
            </a:extLst>
          </p:cNvPr>
          <p:cNvSpPr>
            <a:spLocks noGrp="1"/>
          </p:cNvSpPr>
          <p:nvPr>
            <p:ph type="title"/>
          </p:nvPr>
        </p:nvSpPr>
        <p:spPr>
          <a:xfrm>
            <a:off x="203201" y="45864"/>
            <a:ext cx="10886017" cy="699856"/>
          </a:xfrm>
        </p:spPr>
        <p:txBody>
          <a:bodyPr/>
          <a:lstStyle/>
          <a:p>
            <a:r>
              <a:rPr lang="es-CL" dirty="0"/>
              <a:t>Gráfico con Tasa por 1.000 Beneficiarios Fonasa en Demanda de Lista de Espera de Consulta Médica</a:t>
            </a:r>
          </a:p>
        </p:txBody>
      </p:sp>
      <p:sp>
        <p:nvSpPr>
          <p:cNvPr id="4" name="Marcador de número de diapositiva 3">
            <a:extLst>
              <a:ext uri="{FF2B5EF4-FFF2-40B4-BE49-F238E27FC236}">
                <a16:creationId xmlns:a16="http://schemas.microsoft.com/office/drawing/2014/main" xmlns="" id="{A12E3777-02F5-4AB5-9650-24B43688A943}"/>
              </a:ext>
            </a:extLst>
          </p:cNvPr>
          <p:cNvSpPr>
            <a:spLocks noGrp="1"/>
          </p:cNvSpPr>
          <p:nvPr>
            <p:ph type="sldNum" sz="quarter" idx="10"/>
          </p:nvPr>
        </p:nvSpPr>
        <p:spPr/>
        <p:txBody>
          <a:bodyPr/>
          <a:lstStyle/>
          <a:p>
            <a:fld id="{20E25609-72CD-47F9-8595-1569A560197E}" type="slidenum">
              <a:rPr lang="en-US" altLang="es-CL" smtClean="0"/>
              <a:pPr/>
              <a:t>7</a:t>
            </a:fld>
            <a:endParaRPr lang="en-US" altLang="es-CL"/>
          </a:p>
        </p:txBody>
      </p:sp>
      <p:pic>
        <p:nvPicPr>
          <p:cNvPr id="7" name="Imagen 6">
            <a:extLst>
              <a:ext uri="{FF2B5EF4-FFF2-40B4-BE49-F238E27FC236}">
                <a16:creationId xmlns:a16="http://schemas.microsoft.com/office/drawing/2014/main" xmlns="" id="{AFF58D34-C6BE-482D-A9E6-3CA56D01BC96}"/>
              </a:ext>
            </a:extLst>
          </p:cNvPr>
          <p:cNvPicPr>
            <a:picLocks noChangeAspect="1"/>
          </p:cNvPicPr>
          <p:nvPr/>
        </p:nvPicPr>
        <p:blipFill>
          <a:blip r:embed="rId2"/>
          <a:stretch>
            <a:fillRect/>
          </a:stretch>
        </p:blipFill>
        <p:spPr>
          <a:xfrm>
            <a:off x="345920" y="1109712"/>
            <a:ext cx="10867897" cy="5220070"/>
          </a:xfrm>
          <a:prstGeom prst="rect">
            <a:avLst/>
          </a:prstGeom>
        </p:spPr>
      </p:pic>
    </p:spTree>
    <p:extLst>
      <p:ext uri="{BB962C8B-B14F-4D97-AF65-F5344CB8AC3E}">
        <p14:creationId xmlns:p14="http://schemas.microsoft.com/office/powerpoint/2010/main" val="3270977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822D6B-28CB-4A1C-862F-178F4295AA63}"/>
              </a:ext>
            </a:extLst>
          </p:cNvPr>
          <p:cNvSpPr>
            <a:spLocks noGrp="1"/>
          </p:cNvSpPr>
          <p:nvPr>
            <p:ph type="subTitle" idx="1"/>
          </p:nvPr>
        </p:nvSpPr>
        <p:spPr>
          <a:xfrm>
            <a:off x="1828800" y="2552700"/>
            <a:ext cx="8534400" cy="501218"/>
          </a:xfrm>
        </p:spPr>
        <p:txBody>
          <a:bodyPr/>
          <a:lstStyle/>
          <a:p>
            <a:r>
              <a:rPr lang="es-CL" sz="4800" dirty="0">
                <a:solidFill>
                  <a:schemeClr val="tx2"/>
                </a:solidFill>
              </a:rPr>
              <a:t>Consultas Nuevas de Especialidades Odontológica</a:t>
            </a:r>
            <a:endParaRPr lang="es-CL" sz="4800" dirty="0"/>
          </a:p>
        </p:txBody>
      </p:sp>
    </p:spTree>
    <p:extLst>
      <p:ext uri="{BB962C8B-B14F-4D97-AF65-F5344CB8AC3E}">
        <p14:creationId xmlns:p14="http://schemas.microsoft.com/office/powerpoint/2010/main" val="23420570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A3B31347-9ADF-4247-8971-94879E6CF16E}"/>
              </a:ext>
            </a:extLst>
          </p:cNvPr>
          <p:cNvPicPr>
            <a:picLocks noGrp="1" noChangeAspect="1"/>
          </p:cNvPicPr>
          <p:nvPr>
            <p:ph idx="1"/>
          </p:nvPr>
        </p:nvPicPr>
        <p:blipFill>
          <a:blip r:embed="rId2"/>
          <a:stretch>
            <a:fillRect/>
          </a:stretch>
        </p:blipFill>
        <p:spPr>
          <a:xfrm>
            <a:off x="520541" y="1003177"/>
            <a:ext cx="10195450" cy="5220070"/>
          </a:xfrm>
          <a:prstGeom prst="rect">
            <a:avLst/>
          </a:prstGeom>
        </p:spPr>
      </p:pic>
      <p:sp>
        <p:nvSpPr>
          <p:cNvPr id="4" name="Marcador de número de diapositiva 3">
            <a:extLst>
              <a:ext uri="{FF2B5EF4-FFF2-40B4-BE49-F238E27FC236}">
                <a16:creationId xmlns:a16="http://schemas.microsoft.com/office/drawing/2014/main" xmlns="" id="{B9DD037E-16B3-4540-9C8F-865694A96847}"/>
              </a:ext>
            </a:extLst>
          </p:cNvPr>
          <p:cNvSpPr>
            <a:spLocks noGrp="1"/>
          </p:cNvSpPr>
          <p:nvPr>
            <p:ph type="sldNum" sz="quarter" idx="10"/>
          </p:nvPr>
        </p:nvSpPr>
        <p:spPr/>
        <p:txBody>
          <a:bodyPr/>
          <a:lstStyle/>
          <a:p>
            <a:fld id="{20E25609-72CD-47F9-8595-1569A560197E}" type="slidenum">
              <a:rPr lang="en-US" altLang="es-CL" smtClean="0"/>
              <a:pPr/>
              <a:t>9</a:t>
            </a:fld>
            <a:endParaRPr lang="en-US" altLang="es-CL"/>
          </a:p>
        </p:txBody>
      </p:sp>
    </p:spTree>
    <p:extLst>
      <p:ext uri="{BB962C8B-B14F-4D97-AF65-F5344CB8AC3E}">
        <p14:creationId xmlns:p14="http://schemas.microsoft.com/office/powerpoint/2010/main" val="83047586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Presentación Campaña de Invierno</Template>
  <TotalTime>12955</TotalTime>
  <Words>1245</Words>
  <Application>Microsoft Office PowerPoint</Application>
  <PresentationFormat>Panorámica</PresentationFormat>
  <Paragraphs>141</Paragraphs>
  <Slides>36</Slides>
  <Notes>0</Notes>
  <HiddenSlides>0</HiddenSlides>
  <MMClips>0</MMClips>
  <ScaleCrop>false</ScaleCrop>
  <HeadingPairs>
    <vt:vector size="6" baseType="variant">
      <vt:variant>
        <vt:lpstr>Fuentes usadas</vt:lpstr>
      </vt:variant>
      <vt:variant>
        <vt:i4>7</vt:i4>
      </vt:variant>
      <vt:variant>
        <vt:lpstr>Tema</vt:lpstr>
      </vt:variant>
      <vt:variant>
        <vt:i4>7</vt:i4>
      </vt:variant>
      <vt:variant>
        <vt:lpstr>Títulos de diapositiva</vt:lpstr>
      </vt:variant>
      <vt:variant>
        <vt:i4>36</vt:i4>
      </vt:variant>
    </vt:vector>
  </HeadingPairs>
  <TitlesOfParts>
    <vt:vector size="50" baseType="lpstr">
      <vt:lpstr>Arial</vt:lpstr>
      <vt:lpstr>Calibri</vt:lpstr>
      <vt:lpstr>Candara</vt:lpstr>
      <vt:lpstr>gobCL</vt:lpstr>
      <vt:lpstr>Tahoma</vt:lpstr>
      <vt:lpstr>Verdana</vt:lpstr>
      <vt:lpstr>ヒラギノ角ゴ Pro W3</vt:lpstr>
      <vt:lpstr>25_Office Theme</vt:lpstr>
      <vt:lpstr>3_Custom Design</vt:lpstr>
      <vt:lpstr>1_Office Theme</vt:lpstr>
      <vt:lpstr>Custom Design</vt:lpstr>
      <vt:lpstr>11_Custom Design</vt:lpstr>
      <vt:lpstr>26_Office Theme</vt:lpstr>
      <vt:lpstr>38_Office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Gráfico con Tasa por 1.000 Beneficiarios Fonasa en Demanda de Lista de Espera de Consulta Médica</vt:lpstr>
      <vt:lpstr>Presentación de PowerPoint</vt:lpstr>
      <vt:lpstr>Presentación de PowerPoint</vt:lpstr>
      <vt:lpstr>Presentación de PowerPoint</vt:lpstr>
      <vt:lpstr>Presentación de PowerPoint</vt:lpstr>
      <vt:lpstr>Gráfico con Tasa por 1.000 Beneficiarios Fonasa en Demanda de Lista de Espera de Consulta Odontológica</vt:lpstr>
      <vt:lpstr>Presentación de PowerPoint</vt:lpstr>
      <vt:lpstr>Presentación de PowerPoint</vt:lpstr>
      <vt:lpstr>Presentación de PowerPoint</vt:lpstr>
      <vt:lpstr>Presentación de PowerPoint</vt:lpstr>
      <vt:lpstr>Gráfico con Tasa por 1.000 Beneficiarios Fonasa en Demanda de Lista de Espera de Intervenciones Quirúrgicas</vt:lpstr>
      <vt:lpstr>Presentación de PowerPoint</vt:lpstr>
      <vt:lpstr>Presentación de PowerPoint</vt:lpstr>
      <vt:lpstr>Presentación de PowerPoint</vt:lpstr>
      <vt:lpstr>Presentación de PowerPoint</vt:lpstr>
      <vt:lpstr>Monitoreo de la Evolución de la Lista de Espera No GES</vt:lpstr>
      <vt:lpstr>Monitoreo semanal de Lista de Espera COMGES 2021</vt:lpstr>
      <vt:lpstr>Monitoreo de Egresos de Consultas Médicas</vt:lpstr>
      <vt:lpstr>Monitoreo de Egresos de Consultas Odontológicas</vt:lpstr>
      <vt:lpstr>Monitoreo de Egresos de Intervenciones Quirúrgicas</vt:lpstr>
      <vt:lpstr>Consideraciones</vt:lpstr>
      <vt:lpstr>Presentación de PowerPoint</vt:lpstr>
      <vt:lpstr>Presentación de PowerPoint</vt:lpstr>
      <vt:lpstr>Registro en SIGTE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Martinez</dc:creator>
  <cp:lastModifiedBy>Equipo: MXL60910ZS</cp:lastModifiedBy>
  <cp:revision>411</cp:revision>
  <cp:lastPrinted>2020-01-21T11:33:52Z</cp:lastPrinted>
  <dcterms:created xsi:type="dcterms:W3CDTF">2020-01-09T15:52:47Z</dcterms:created>
  <dcterms:modified xsi:type="dcterms:W3CDTF">2021-09-02T16:15:29Z</dcterms:modified>
</cp:coreProperties>
</file>